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75" r:id="rId3"/>
    <p:sldId id="257" r:id="rId4"/>
    <p:sldId id="258" r:id="rId5"/>
    <p:sldId id="259" r:id="rId6"/>
    <p:sldId id="260" r:id="rId7"/>
    <p:sldId id="261" r:id="rId8"/>
    <p:sldId id="276"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Lst>
  <p:sldSz cx="18288000" cy="10287000"/>
  <p:notesSz cx="6858000" cy="9144000"/>
  <p:embeddedFontLst>
    <p:embeddedFont>
      <p:font typeface="Calibri" panose="020F0502020204030204" pitchFamily="34" charset="0"/>
      <p:regular r:id="rId23"/>
      <p:bold r:id="rId24"/>
      <p:italic r:id="rId25"/>
      <p:boldItalic r:id="rId26"/>
    </p:embeddedFont>
    <p:embeddedFont>
      <p:font typeface="Canva Sans" panose="020B0604020202020204" charset="0"/>
      <p:regular r:id="rId27"/>
    </p:embeddedFont>
    <p:embeddedFont>
      <p:font typeface="Canva Sans Bold" panose="020B0604020202020204" charset="0"/>
      <p:regular r:id="rId28"/>
    </p:embeddedFont>
    <p:embeddedFont>
      <p:font typeface="Montserrat" panose="00000500000000000000" pitchFamily="2" charset="0"/>
      <p:regular r:id="rId29"/>
      <p:bold r:id="rId30"/>
      <p:italic r:id="rId31"/>
      <p:boldItalic r:id="rId32"/>
    </p:embeddedFont>
    <p:embeddedFont>
      <p:font typeface="Montserrat Bold" panose="00000800000000000000" charset="0"/>
      <p:regular r:id="rId33"/>
    </p:embeddedFont>
    <p:embeddedFont>
      <p:font typeface="Montserrat Ultra-Bold" panose="020B0604020202020204" charset="0"/>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4" d="100"/>
          <a:sy n="54" d="100"/>
        </p:scale>
        <p:origin x="754" y="8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7/14/2024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7/14/2024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7/14/2024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7/14/2024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7/14/2024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7/14/2024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sv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sv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jpe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e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551" y="-63503"/>
            <a:ext cx="8987714" cy="10413206"/>
          </a:xfrm>
          <a:custGeom>
            <a:avLst/>
            <a:gdLst/>
            <a:ahLst/>
            <a:cxnLst/>
            <a:rect l="l" t="t" r="r" b="b"/>
            <a:pathLst>
              <a:path w="8987714" h="10413206">
                <a:moveTo>
                  <a:pt x="0" y="0"/>
                </a:moveTo>
                <a:lnTo>
                  <a:pt x="8987714" y="0"/>
                </a:lnTo>
                <a:lnTo>
                  <a:pt x="8987714" y="10413206"/>
                </a:lnTo>
                <a:lnTo>
                  <a:pt x="0" y="10413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803225" y="437036"/>
            <a:ext cx="13191211" cy="15230751"/>
          </a:xfrm>
          <a:custGeom>
            <a:avLst/>
            <a:gdLst/>
            <a:ahLst/>
            <a:cxnLst/>
            <a:rect l="l" t="t" r="r" b="b"/>
            <a:pathLst>
              <a:path w="13191211" h="15230751">
                <a:moveTo>
                  <a:pt x="0" y="0"/>
                </a:moveTo>
                <a:lnTo>
                  <a:pt x="13191211" y="0"/>
                </a:lnTo>
                <a:lnTo>
                  <a:pt x="13191211" y="15230751"/>
                </a:lnTo>
                <a:lnTo>
                  <a:pt x="0" y="152307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61893" y="3358577"/>
            <a:ext cx="12905231" cy="2802000"/>
          </a:xfrm>
          <a:prstGeom prst="rect">
            <a:avLst/>
          </a:prstGeom>
        </p:spPr>
        <p:txBody>
          <a:bodyPr lIns="0" tIns="0" rIns="0" bIns="0" rtlCol="0" anchor="t">
            <a:spAutoFit/>
          </a:bodyPr>
          <a:lstStyle/>
          <a:p>
            <a:pPr algn="l">
              <a:lnSpc>
                <a:spcPts val="9280"/>
              </a:lnSpc>
            </a:pPr>
            <a:r>
              <a:rPr lang="en-US" sz="6629" spc="662" dirty="0">
                <a:solidFill>
                  <a:srgbClr val="5271FF"/>
                </a:solidFill>
                <a:latin typeface="Montserrat Bold"/>
                <a:ea typeface="Montserrat Bold"/>
                <a:cs typeface="Montserrat Bold"/>
                <a:sym typeface="Montserrat Bold"/>
              </a:rPr>
              <a:t>HỆ ĐIỀU HÀNH</a:t>
            </a:r>
          </a:p>
          <a:p>
            <a:pPr algn="l">
              <a:lnSpc>
                <a:spcPts val="9280"/>
              </a:lnSpc>
            </a:pPr>
            <a:r>
              <a:rPr lang="en-US" sz="6629" spc="662" dirty="0">
                <a:solidFill>
                  <a:srgbClr val="5271FF"/>
                </a:solidFill>
                <a:latin typeface="Montserrat Bold"/>
                <a:ea typeface="Montserrat Bold"/>
                <a:cs typeface="Montserrat Bold"/>
                <a:sym typeface="Montserrat Bold"/>
              </a:rPr>
              <a:t>NHÚNG THỜI GIAN THỰC</a:t>
            </a:r>
          </a:p>
          <a:p>
            <a:pPr algn="l">
              <a:lnSpc>
                <a:spcPts val="3480"/>
              </a:lnSpc>
            </a:pPr>
            <a:endParaRPr lang="en-US" sz="6629" spc="662" dirty="0">
              <a:solidFill>
                <a:srgbClr val="5271FF"/>
              </a:solidFill>
              <a:latin typeface="Montserrat Bold"/>
              <a:ea typeface="Montserrat Bold"/>
              <a:cs typeface="Montserrat Bold"/>
              <a:sym typeface="Montserrat Bold"/>
            </a:endParaRPr>
          </a:p>
        </p:txBody>
      </p:sp>
      <p:sp>
        <p:nvSpPr>
          <p:cNvPr id="5" name="TextBox 5"/>
          <p:cNvSpPr txBox="1"/>
          <p:nvPr/>
        </p:nvSpPr>
        <p:spPr>
          <a:xfrm>
            <a:off x="2224840" y="8735997"/>
            <a:ext cx="2968463" cy="514350"/>
          </a:xfrm>
          <a:prstGeom prst="rect">
            <a:avLst/>
          </a:prstGeom>
        </p:spPr>
        <p:txBody>
          <a:bodyPr lIns="0" tIns="0" rIns="0" bIns="0" rtlCol="0" anchor="t">
            <a:spAutoFit/>
          </a:bodyPr>
          <a:lstStyle/>
          <a:p>
            <a:pPr algn="l">
              <a:lnSpc>
                <a:spcPts val="4200"/>
              </a:lnSpc>
            </a:pPr>
            <a:r>
              <a:rPr lang="en-US" sz="3000" spc="300">
                <a:solidFill>
                  <a:srgbClr val="000000"/>
                </a:solidFill>
                <a:latin typeface="Montserrat Bold"/>
                <a:ea typeface="Montserrat Bold"/>
                <a:cs typeface="Montserrat Bold"/>
                <a:sym typeface="Montserrat Bold"/>
              </a:rPr>
              <a:t>GIẢNG VIÊN: </a:t>
            </a:r>
          </a:p>
        </p:txBody>
      </p:sp>
      <p:sp>
        <p:nvSpPr>
          <p:cNvPr id="6" name="TextBox 6"/>
          <p:cNvSpPr txBox="1"/>
          <p:nvPr/>
        </p:nvSpPr>
        <p:spPr>
          <a:xfrm>
            <a:off x="12354411" y="1031053"/>
            <a:ext cx="3566094" cy="762000"/>
          </a:xfrm>
          <a:prstGeom prst="rect">
            <a:avLst/>
          </a:prstGeom>
        </p:spPr>
        <p:txBody>
          <a:bodyPr lIns="0" tIns="0" rIns="0" bIns="0" rtlCol="0" anchor="t">
            <a:spAutoFit/>
          </a:bodyPr>
          <a:lstStyle/>
          <a:p>
            <a:pPr algn="l">
              <a:lnSpc>
                <a:spcPts val="6299"/>
              </a:lnSpc>
            </a:pPr>
            <a:r>
              <a:rPr lang="en-US" sz="4500" spc="450">
                <a:solidFill>
                  <a:srgbClr val="000000"/>
                </a:solidFill>
                <a:latin typeface="Montserrat Bold"/>
                <a:ea typeface="Montserrat Bold"/>
                <a:cs typeface="Montserrat Bold"/>
                <a:sym typeface="Montserrat Bold"/>
              </a:rPr>
              <a:t>NHÓM 21</a:t>
            </a:r>
          </a:p>
        </p:txBody>
      </p:sp>
      <p:sp>
        <p:nvSpPr>
          <p:cNvPr id="7" name="TextBox 7"/>
          <p:cNvSpPr txBox="1"/>
          <p:nvPr/>
        </p:nvSpPr>
        <p:spPr>
          <a:xfrm>
            <a:off x="5193303" y="8735997"/>
            <a:ext cx="4669735" cy="1114224"/>
          </a:xfrm>
          <a:prstGeom prst="rect">
            <a:avLst/>
          </a:prstGeom>
        </p:spPr>
        <p:txBody>
          <a:bodyPr lIns="0" tIns="0" rIns="0" bIns="0" rtlCol="0" anchor="t">
            <a:spAutoFit/>
          </a:bodyPr>
          <a:lstStyle/>
          <a:p>
            <a:pPr algn="ctr">
              <a:lnSpc>
                <a:spcPts val="4524"/>
              </a:lnSpc>
            </a:pPr>
            <a:r>
              <a:rPr lang="en-US" sz="3232">
                <a:solidFill>
                  <a:srgbClr val="000000"/>
                </a:solidFill>
                <a:latin typeface="Montserrat Bold"/>
                <a:ea typeface="Montserrat Bold"/>
                <a:cs typeface="Montserrat Bold"/>
                <a:sym typeface="Montserrat Bold"/>
              </a:rPr>
              <a:t>ThS. Lê Thị Hồng Vân </a:t>
            </a:r>
          </a:p>
          <a:p>
            <a:pPr algn="l">
              <a:lnSpc>
                <a:spcPts val="4524"/>
              </a:lnSpc>
              <a:spcBef>
                <a:spcPct val="0"/>
              </a:spcBef>
            </a:pPr>
            <a:r>
              <a:rPr lang="en-US" sz="3232">
                <a:solidFill>
                  <a:srgbClr val="000000"/>
                </a:solidFill>
                <a:latin typeface="Montserrat Bold"/>
                <a:ea typeface="Montserrat Bold"/>
                <a:cs typeface="Montserrat Bold"/>
                <a:sym typeface="Montserrat Bold"/>
              </a:rPr>
              <a:t>Lê Thành Vinh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4133221" y="5143405"/>
            <a:ext cx="8266176" cy="8754599"/>
            <a:chOff x="0" y="0"/>
            <a:chExt cx="8266176" cy="8754593"/>
          </a:xfrm>
        </p:grpSpPr>
        <p:sp>
          <p:nvSpPr>
            <p:cNvPr id="3" name="Freeform 3"/>
            <p:cNvSpPr/>
            <p:nvPr/>
          </p:nvSpPr>
          <p:spPr>
            <a:xfrm>
              <a:off x="4133215" y="879094"/>
              <a:ext cx="3451987" cy="4264533"/>
            </a:xfrm>
            <a:custGeom>
              <a:avLst/>
              <a:gdLst/>
              <a:ahLst/>
              <a:cxnLst/>
              <a:rect l="l" t="t" r="r" b="b"/>
              <a:pathLst>
                <a:path w="3451987" h="4264533">
                  <a:moveTo>
                    <a:pt x="0" y="0"/>
                  </a:moveTo>
                  <a:lnTo>
                    <a:pt x="0" y="4264533"/>
                  </a:lnTo>
                  <a:lnTo>
                    <a:pt x="3451987" y="4264533"/>
                  </a:lnTo>
                  <a:lnTo>
                    <a:pt x="0" y="0"/>
                  </a:lnTo>
                  <a:close/>
                </a:path>
              </a:pathLst>
            </a:custGeom>
            <a:solidFill>
              <a:srgbClr val="13538A"/>
            </a:solidFill>
          </p:spPr>
        </p:sp>
      </p:grpSp>
      <p:grpSp>
        <p:nvGrpSpPr>
          <p:cNvPr id="4" name="Group 4"/>
          <p:cNvGrpSpPr>
            <a:grpSpLocks noChangeAspect="1"/>
          </p:cNvGrpSpPr>
          <p:nvPr/>
        </p:nvGrpSpPr>
        <p:grpSpPr>
          <a:xfrm>
            <a:off x="13634409" y="-3915851"/>
            <a:ext cx="8868442" cy="8555841"/>
            <a:chOff x="0" y="0"/>
            <a:chExt cx="8868435" cy="8555850"/>
          </a:xfrm>
        </p:grpSpPr>
        <p:sp>
          <p:nvSpPr>
            <p:cNvPr id="5" name="Freeform 5"/>
            <p:cNvSpPr/>
            <p:nvPr/>
          </p:nvSpPr>
          <p:spPr>
            <a:xfrm>
              <a:off x="457327" y="3915791"/>
              <a:ext cx="4196334" cy="3627120"/>
            </a:xfrm>
            <a:custGeom>
              <a:avLst/>
              <a:gdLst/>
              <a:ahLst/>
              <a:cxnLst/>
              <a:rect l="l" t="t" r="r" b="b"/>
              <a:pathLst>
                <a:path w="4196334" h="3627120">
                  <a:moveTo>
                    <a:pt x="0" y="0"/>
                  </a:moveTo>
                  <a:lnTo>
                    <a:pt x="4196334" y="3627120"/>
                  </a:lnTo>
                  <a:lnTo>
                    <a:pt x="4196334" y="0"/>
                  </a:lnTo>
                  <a:close/>
                </a:path>
              </a:pathLst>
            </a:custGeom>
            <a:solidFill>
              <a:srgbClr val="0075C9"/>
            </a:solidFill>
          </p:spPr>
        </p:sp>
      </p:grpSp>
      <p:grpSp>
        <p:nvGrpSpPr>
          <p:cNvPr id="6" name="Group 6"/>
          <p:cNvGrpSpPr>
            <a:grpSpLocks noChangeAspect="1"/>
          </p:cNvGrpSpPr>
          <p:nvPr/>
        </p:nvGrpSpPr>
        <p:grpSpPr>
          <a:xfrm>
            <a:off x="13634466" y="5585717"/>
            <a:ext cx="8629564" cy="8823122"/>
            <a:chOff x="0" y="0"/>
            <a:chExt cx="8629561" cy="8823122"/>
          </a:xfrm>
        </p:grpSpPr>
        <p:sp>
          <p:nvSpPr>
            <p:cNvPr id="7" name="Freeform 7"/>
            <p:cNvSpPr/>
            <p:nvPr/>
          </p:nvSpPr>
          <p:spPr>
            <a:xfrm>
              <a:off x="897890" y="591947"/>
              <a:ext cx="3755644" cy="4109339"/>
            </a:xfrm>
            <a:custGeom>
              <a:avLst/>
              <a:gdLst/>
              <a:ahLst/>
              <a:cxnLst/>
              <a:rect l="l" t="t" r="r" b="b"/>
              <a:pathLst>
                <a:path w="3755644" h="4109339">
                  <a:moveTo>
                    <a:pt x="3755644" y="0"/>
                  </a:moveTo>
                  <a:lnTo>
                    <a:pt x="0" y="4109339"/>
                  </a:lnTo>
                  <a:lnTo>
                    <a:pt x="3755644" y="4109339"/>
                  </a:lnTo>
                  <a:lnTo>
                    <a:pt x="3755644" y="0"/>
                  </a:lnTo>
                  <a:close/>
                </a:path>
              </a:pathLst>
            </a:custGeom>
            <a:solidFill>
              <a:srgbClr val="0075C9"/>
            </a:solidFill>
          </p:spPr>
        </p:sp>
      </p:grpSp>
      <p:sp>
        <p:nvSpPr>
          <p:cNvPr id="8" name="Freeform 8"/>
          <p:cNvSpPr/>
          <p:nvPr/>
        </p:nvSpPr>
        <p:spPr>
          <a:xfrm>
            <a:off x="3612846" y="986642"/>
            <a:ext cx="10486048" cy="9010636"/>
          </a:xfrm>
          <a:custGeom>
            <a:avLst/>
            <a:gdLst/>
            <a:ahLst/>
            <a:cxnLst/>
            <a:rect l="l" t="t" r="r" b="b"/>
            <a:pathLst>
              <a:path w="10486048" h="9010636">
                <a:moveTo>
                  <a:pt x="0" y="0"/>
                </a:moveTo>
                <a:lnTo>
                  <a:pt x="10486048" y="0"/>
                </a:lnTo>
                <a:lnTo>
                  <a:pt x="10486048" y="9010636"/>
                </a:lnTo>
                <a:lnTo>
                  <a:pt x="0" y="9010636"/>
                </a:lnTo>
                <a:lnTo>
                  <a:pt x="0" y="0"/>
                </a:lnTo>
                <a:close/>
              </a:path>
            </a:pathLst>
          </a:custGeom>
          <a:blipFill>
            <a:blip r:embed="rId2"/>
            <a:stretch>
              <a:fillRect/>
            </a:stretch>
          </a:blipFill>
        </p:spPr>
      </p:sp>
      <p:sp>
        <p:nvSpPr>
          <p:cNvPr id="9" name="TextBox 9"/>
          <p:cNvSpPr txBox="1"/>
          <p:nvPr/>
        </p:nvSpPr>
        <p:spPr>
          <a:xfrm>
            <a:off x="447923" y="64627"/>
            <a:ext cx="11685537" cy="970998"/>
          </a:xfrm>
          <a:prstGeom prst="rect">
            <a:avLst/>
          </a:prstGeom>
        </p:spPr>
        <p:txBody>
          <a:bodyPr lIns="0" tIns="0" rIns="0" bIns="0" rtlCol="0" anchor="t">
            <a:spAutoFit/>
          </a:bodyPr>
          <a:lstStyle/>
          <a:p>
            <a:pPr algn="l">
              <a:lnSpc>
                <a:spcPts val="7905"/>
              </a:lnSpc>
            </a:pPr>
            <a:r>
              <a:rPr lang="en-US" sz="5646">
                <a:solidFill>
                  <a:srgbClr val="2B4A9D"/>
                </a:solidFill>
                <a:latin typeface="Montserrat Bold"/>
                <a:ea typeface="Montserrat Bold"/>
                <a:cs typeface="Montserrat Bold"/>
                <a:sym typeface="Montserrat Bold"/>
              </a:rPr>
              <a:t>2.1. Mô hình tổng thể</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4133221" y="5143405"/>
            <a:ext cx="8266176" cy="8754599"/>
            <a:chOff x="0" y="0"/>
            <a:chExt cx="8266176" cy="8754593"/>
          </a:xfrm>
        </p:grpSpPr>
        <p:sp>
          <p:nvSpPr>
            <p:cNvPr id="3" name="Freeform 3"/>
            <p:cNvSpPr/>
            <p:nvPr/>
          </p:nvSpPr>
          <p:spPr>
            <a:xfrm>
              <a:off x="4133215" y="879094"/>
              <a:ext cx="3451987" cy="4264533"/>
            </a:xfrm>
            <a:custGeom>
              <a:avLst/>
              <a:gdLst/>
              <a:ahLst/>
              <a:cxnLst/>
              <a:rect l="l" t="t" r="r" b="b"/>
              <a:pathLst>
                <a:path w="3451987" h="4264533">
                  <a:moveTo>
                    <a:pt x="0" y="0"/>
                  </a:moveTo>
                  <a:lnTo>
                    <a:pt x="0" y="4264533"/>
                  </a:lnTo>
                  <a:lnTo>
                    <a:pt x="3451987" y="4264533"/>
                  </a:lnTo>
                  <a:lnTo>
                    <a:pt x="0" y="0"/>
                  </a:lnTo>
                  <a:close/>
                </a:path>
              </a:pathLst>
            </a:custGeom>
            <a:solidFill>
              <a:srgbClr val="13538A"/>
            </a:solidFill>
          </p:spPr>
        </p:sp>
      </p:grpSp>
      <p:grpSp>
        <p:nvGrpSpPr>
          <p:cNvPr id="4" name="Group 4"/>
          <p:cNvGrpSpPr>
            <a:grpSpLocks noChangeAspect="1"/>
          </p:cNvGrpSpPr>
          <p:nvPr/>
        </p:nvGrpSpPr>
        <p:grpSpPr>
          <a:xfrm>
            <a:off x="13634409" y="-3915851"/>
            <a:ext cx="8868442" cy="8555841"/>
            <a:chOff x="0" y="0"/>
            <a:chExt cx="8868435" cy="8555850"/>
          </a:xfrm>
        </p:grpSpPr>
        <p:sp>
          <p:nvSpPr>
            <p:cNvPr id="5" name="Freeform 5"/>
            <p:cNvSpPr/>
            <p:nvPr/>
          </p:nvSpPr>
          <p:spPr>
            <a:xfrm>
              <a:off x="457327" y="3915791"/>
              <a:ext cx="4196334" cy="3627120"/>
            </a:xfrm>
            <a:custGeom>
              <a:avLst/>
              <a:gdLst/>
              <a:ahLst/>
              <a:cxnLst/>
              <a:rect l="l" t="t" r="r" b="b"/>
              <a:pathLst>
                <a:path w="4196334" h="3627120">
                  <a:moveTo>
                    <a:pt x="0" y="0"/>
                  </a:moveTo>
                  <a:lnTo>
                    <a:pt x="4196334" y="3627120"/>
                  </a:lnTo>
                  <a:lnTo>
                    <a:pt x="4196334" y="0"/>
                  </a:lnTo>
                  <a:close/>
                </a:path>
              </a:pathLst>
            </a:custGeom>
            <a:solidFill>
              <a:srgbClr val="0075C9"/>
            </a:solidFill>
          </p:spPr>
        </p:sp>
      </p:grpSp>
      <p:grpSp>
        <p:nvGrpSpPr>
          <p:cNvPr id="6" name="Group 6"/>
          <p:cNvGrpSpPr>
            <a:grpSpLocks noChangeAspect="1"/>
          </p:cNvGrpSpPr>
          <p:nvPr/>
        </p:nvGrpSpPr>
        <p:grpSpPr>
          <a:xfrm>
            <a:off x="13634466" y="5585717"/>
            <a:ext cx="8629564" cy="8823122"/>
            <a:chOff x="0" y="0"/>
            <a:chExt cx="8629561" cy="8823122"/>
          </a:xfrm>
        </p:grpSpPr>
        <p:sp>
          <p:nvSpPr>
            <p:cNvPr id="7" name="Freeform 7"/>
            <p:cNvSpPr/>
            <p:nvPr/>
          </p:nvSpPr>
          <p:spPr>
            <a:xfrm>
              <a:off x="897890" y="591947"/>
              <a:ext cx="3755644" cy="4109339"/>
            </a:xfrm>
            <a:custGeom>
              <a:avLst/>
              <a:gdLst/>
              <a:ahLst/>
              <a:cxnLst/>
              <a:rect l="l" t="t" r="r" b="b"/>
              <a:pathLst>
                <a:path w="3755644" h="4109339">
                  <a:moveTo>
                    <a:pt x="3755644" y="0"/>
                  </a:moveTo>
                  <a:lnTo>
                    <a:pt x="0" y="4109339"/>
                  </a:lnTo>
                  <a:lnTo>
                    <a:pt x="3755644" y="4109339"/>
                  </a:lnTo>
                  <a:lnTo>
                    <a:pt x="3755644" y="0"/>
                  </a:lnTo>
                  <a:close/>
                </a:path>
              </a:pathLst>
            </a:custGeom>
            <a:solidFill>
              <a:srgbClr val="0075C9"/>
            </a:solidFill>
          </p:spPr>
        </p:sp>
      </p:grpSp>
      <p:sp>
        <p:nvSpPr>
          <p:cNvPr id="8" name="Freeform 8"/>
          <p:cNvSpPr/>
          <p:nvPr/>
        </p:nvSpPr>
        <p:spPr>
          <a:xfrm>
            <a:off x="4297623" y="1325428"/>
            <a:ext cx="8857577" cy="7635954"/>
          </a:xfrm>
          <a:custGeom>
            <a:avLst/>
            <a:gdLst/>
            <a:ahLst/>
            <a:cxnLst/>
            <a:rect l="l" t="t" r="r" b="b"/>
            <a:pathLst>
              <a:path w="8857577" h="7635954">
                <a:moveTo>
                  <a:pt x="0" y="0"/>
                </a:moveTo>
                <a:lnTo>
                  <a:pt x="8857577" y="0"/>
                </a:lnTo>
                <a:lnTo>
                  <a:pt x="8857577" y="7635954"/>
                </a:lnTo>
                <a:lnTo>
                  <a:pt x="0" y="7635954"/>
                </a:lnTo>
                <a:lnTo>
                  <a:pt x="0" y="0"/>
                </a:lnTo>
                <a:close/>
              </a:path>
            </a:pathLst>
          </a:custGeom>
          <a:blipFill>
            <a:blip r:embed="rId2"/>
            <a:stretch>
              <a:fillRect t="-1684" b="-1684"/>
            </a:stretch>
          </a:blipFill>
        </p:spPr>
      </p:sp>
      <p:sp>
        <p:nvSpPr>
          <p:cNvPr id="9" name="TextBox 9"/>
          <p:cNvSpPr txBox="1"/>
          <p:nvPr/>
        </p:nvSpPr>
        <p:spPr>
          <a:xfrm>
            <a:off x="447923" y="64627"/>
            <a:ext cx="11685537" cy="970998"/>
          </a:xfrm>
          <a:prstGeom prst="rect">
            <a:avLst/>
          </a:prstGeom>
        </p:spPr>
        <p:txBody>
          <a:bodyPr lIns="0" tIns="0" rIns="0" bIns="0" rtlCol="0" anchor="t">
            <a:spAutoFit/>
          </a:bodyPr>
          <a:lstStyle/>
          <a:p>
            <a:pPr algn="l">
              <a:lnSpc>
                <a:spcPts val="7905"/>
              </a:lnSpc>
            </a:pPr>
            <a:r>
              <a:rPr lang="en-US" sz="5646">
                <a:solidFill>
                  <a:srgbClr val="2B4A9D"/>
                </a:solidFill>
                <a:latin typeface="Montserrat Bold"/>
                <a:ea typeface="Montserrat Bold"/>
                <a:cs typeface="Montserrat Bold"/>
                <a:sym typeface="Montserrat Bold"/>
              </a:rPr>
              <a:t>2.2. Thiết kế phần cứng</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4333065" y="5143500"/>
            <a:ext cx="8266176" cy="8754599"/>
            <a:chOff x="0" y="0"/>
            <a:chExt cx="8266176" cy="8754593"/>
          </a:xfrm>
        </p:grpSpPr>
        <p:sp>
          <p:nvSpPr>
            <p:cNvPr id="3" name="Freeform 3"/>
            <p:cNvSpPr/>
            <p:nvPr/>
          </p:nvSpPr>
          <p:spPr>
            <a:xfrm>
              <a:off x="4133215" y="879094"/>
              <a:ext cx="3451987" cy="4264533"/>
            </a:xfrm>
            <a:custGeom>
              <a:avLst/>
              <a:gdLst/>
              <a:ahLst/>
              <a:cxnLst/>
              <a:rect l="l" t="t" r="r" b="b"/>
              <a:pathLst>
                <a:path w="3451987" h="4264533">
                  <a:moveTo>
                    <a:pt x="0" y="0"/>
                  </a:moveTo>
                  <a:lnTo>
                    <a:pt x="0" y="4264533"/>
                  </a:lnTo>
                  <a:lnTo>
                    <a:pt x="3451987" y="4264533"/>
                  </a:lnTo>
                  <a:lnTo>
                    <a:pt x="0" y="0"/>
                  </a:lnTo>
                  <a:close/>
                </a:path>
              </a:pathLst>
            </a:custGeom>
            <a:solidFill>
              <a:srgbClr val="13538A"/>
            </a:solidFill>
          </p:spPr>
        </p:sp>
      </p:grpSp>
      <p:grpSp>
        <p:nvGrpSpPr>
          <p:cNvPr id="4" name="Group 4"/>
          <p:cNvGrpSpPr>
            <a:grpSpLocks noChangeAspect="1"/>
          </p:cNvGrpSpPr>
          <p:nvPr/>
        </p:nvGrpSpPr>
        <p:grpSpPr>
          <a:xfrm>
            <a:off x="13634466" y="5585717"/>
            <a:ext cx="8629564" cy="8823122"/>
            <a:chOff x="0" y="0"/>
            <a:chExt cx="8629561" cy="8823122"/>
          </a:xfrm>
        </p:grpSpPr>
        <p:sp>
          <p:nvSpPr>
            <p:cNvPr id="5" name="Freeform 5"/>
            <p:cNvSpPr/>
            <p:nvPr/>
          </p:nvSpPr>
          <p:spPr>
            <a:xfrm>
              <a:off x="897890" y="591947"/>
              <a:ext cx="3755644" cy="4109339"/>
            </a:xfrm>
            <a:custGeom>
              <a:avLst/>
              <a:gdLst/>
              <a:ahLst/>
              <a:cxnLst/>
              <a:rect l="l" t="t" r="r" b="b"/>
              <a:pathLst>
                <a:path w="3755644" h="4109339">
                  <a:moveTo>
                    <a:pt x="3755644" y="0"/>
                  </a:moveTo>
                  <a:lnTo>
                    <a:pt x="0" y="4109339"/>
                  </a:lnTo>
                  <a:lnTo>
                    <a:pt x="3755644" y="4109339"/>
                  </a:lnTo>
                  <a:lnTo>
                    <a:pt x="3755644" y="0"/>
                  </a:lnTo>
                  <a:close/>
                </a:path>
              </a:pathLst>
            </a:custGeom>
            <a:solidFill>
              <a:srgbClr val="0075C9"/>
            </a:solidFill>
          </p:spPr>
        </p:sp>
      </p:grpSp>
      <p:sp>
        <p:nvSpPr>
          <p:cNvPr id="6" name="Freeform 6"/>
          <p:cNvSpPr/>
          <p:nvPr/>
        </p:nvSpPr>
        <p:spPr>
          <a:xfrm>
            <a:off x="1620329" y="1136414"/>
            <a:ext cx="14907760" cy="9232350"/>
          </a:xfrm>
          <a:custGeom>
            <a:avLst/>
            <a:gdLst/>
            <a:ahLst/>
            <a:cxnLst/>
            <a:rect l="l" t="t" r="r" b="b"/>
            <a:pathLst>
              <a:path w="14907760" h="9232350">
                <a:moveTo>
                  <a:pt x="0" y="0"/>
                </a:moveTo>
                <a:lnTo>
                  <a:pt x="14907760" y="0"/>
                </a:lnTo>
                <a:lnTo>
                  <a:pt x="14907760" y="9232349"/>
                </a:lnTo>
                <a:lnTo>
                  <a:pt x="0" y="9232349"/>
                </a:lnTo>
                <a:lnTo>
                  <a:pt x="0" y="0"/>
                </a:lnTo>
                <a:close/>
              </a:path>
            </a:pathLst>
          </a:custGeom>
          <a:blipFill>
            <a:blip r:embed="rId2"/>
            <a:stretch>
              <a:fillRect/>
            </a:stretch>
          </a:blipFill>
        </p:spPr>
      </p:sp>
      <p:grpSp>
        <p:nvGrpSpPr>
          <p:cNvPr id="7" name="Group 7"/>
          <p:cNvGrpSpPr>
            <a:grpSpLocks noChangeAspect="1"/>
          </p:cNvGrpSpPr>
          <p:nvPr/>
        </p:nvGrpSpPr>
        <p:grpSpPr>
          <a:xfrm>
            <a:off x="13634409" y="-3915851"/>
            <a:ext cx="8868442" cy="8555841"/>
            <a:chOff x="0" y="0"/>
            <a:chExt cx="8868435" cy="8555850"/>
          </a:xfrm>
        </p:grpSpPr>
        <p:sp>
          <p:nvSpPr>
            <p:cNvPr id="8" name="Freeform 8"/>
            <p:cNvSpPr/>
            <p:nvPr/>
          </p:nvSpPr>
          <p:spPr>
            <a:xfrm>
              <a:off x="457327" y="3915791"/>
              <a:ext cx="4196334" cy="3627120"/>
            </a:xfrm>
            <a:custGeom>
              <a:avLst/>
              <a:gdLst/>
              <a:ahLst/>
              <a:cxnLst/>
              <a:rect l="l" t="t" r="r" b="b"/>
              <a:pathLst>
                <a:path w="4196334" h="3627120">
                  <a:moveTo>
                    <a:pt x="0" y="0"/>
                  </a:moveTo>
                  <a:lnTo>
                    <a:pt x="4196334" y="3627120"/>
                  </a:lnTo>
                  <a:lnTo>
                    <a:pt x="4196334" y="0"/>
                  </a:lnTo>
                  <a:close/>
                </a:path>
              </a:pathLst>
            </a:custGeom>
            <a:solidFill>
              <a:srgbClr val="0075C9"/>
            </a:solidFill>
          </p:spPr>
        </p:sp>
      </p:grpSp>
      <p:sp>
        <p:nvSpPr>
          <p:cNvPr id="9" name="TextBox 9"/>
          <p:cNvSpPr txBox="1"/>
          <p:nvPr/>
        </p:nvSpPr>
        <p:spPr>
          <a:xfrm>
            <a:off x="447923" y="64627"/>
            <a:ext cx="12591171" cy="970998"/>
          </a:xfrm>
          <a:prstGeom prst="rect">
            <a:avLst/>
          </a:prstGeom>
        </p:spPr>
        <p:txBody>
          <a:bodyPr lIns="0" tIns="0" rIns="0" bIns="0" rtlCol="0" anchor="t">
            <a:spAutoFit/>
          </a:bodyPr>
          <a:lstStyle/>
          <a:p>
            <a:pPr algn="l">
              <a:lnSpc>
                <a:spcPts val="7905"/>
              </a:lnSpc>
            </a:pPr>
            <a:r>
              <a:rPr lang="en-US" sz="5646">
                <a:solidFill>
                  <a:srgbClr val="2B4A9D"/>
                </a:solidFill>
                <a:latin typeface="Montserrat Bold"/>
                <a:ea typeface="Montserrat Bold"/>
                <a:cs typeface="Montserrat Bold"/>
                <a:sym typeface="Montserrat Bold"/>
              </a:rPr>
              <a:t>2.3.1. Lập trình freeRTOS Arduino</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4133221" y="5143405"/>
            <a:ext cx="8266176" cy="8754599"/>
            <a:chOff x="0" y="0"/>
            <a:chExt cx="8266176" cy="8754593"/>
          </a:xfrm>
        </p:grpSpPr>
        <p:sp>
          <p:nvSpPr>
            <p:cNvPr id="3" name="Freeform 3"/>
            <p:cNvSpPr/>
            <p:nvPr/>
          </p:nvSpPr>
          <p:spPr>
            <a:xfrm>
              <a:off x="4133215" y="879094"/>
              <a:ext cx="3451987" cy="4264533"/>
            </a:xfrm>
            <a:custGeom>
              <a:avLst/>
              <a:gdLst/>
              <a:ahLst/>
              <a:cxnLst/>
              <a:rect l="l" t="t" r="r" b="b"/>
              <a:pathLst>
                <a:path w="3451987" h="4264533">
                  <a:moveTo>
                    <a:pt x="0" y="0"/>
                  </a:moveTo>
                  <a:lnTo>
                    <a:pt x="0" y="4264533"/>
                  </a:lnTo>
                  <a:lnTo>
                    <a:pt x="3451987" y="4264533"/>
                  </a:lnTo>
                  <a:lnTo>
                    <a:pt x="0" y="0"/>
                  </a:lnTo>
                  <a:close/>
                </a:path>
              </a:pathLst>
            </a:custGeom>
            <a:solidFill>
              <a:srgbClr val="13538A"/>
            </a:solidFill>
          </p:spPr>
        </p:sp>
      </p:grpSp>
      <p:grpSp>
        <p:nvGrpSpPr>
          <p:cNvPr id="4" name="Group 4"/>
          <p:cNvGrpSpPr>
            <a:grpSpLocks noChangeAspect="1"/>
          </p:cNvGrpSpPr>
          <p:nvPr/>
        </p:nvGrpSpPr>
        <p:grpSpPr>
          <a:xfrm>
            <a:off x="13634409" y="-3915851"/>
            <a:ext cx="8868442" cy="8555841"/>
            <a:chOff x="0" y="0"/>
            <a:chExt cx="8868435" cy="8555850"/>
          </a:xfrm>
        </p:grpSpPr>
        <p:sp>
          <p:nvSpPr>
            <p:cNvPr id="5" name="Freeform 5"/>
            <p:cNvSpPr/>
            <p:nvPr/>
          </p:nvSpPr>
          <p:spPr>
            <a:xfrm>
              <a:off x="457327" y="3915791"/>
              <a:ext cx="4196334" cy="3627120"/>
            </a:xfrm>
            <a:custGeom>
              <a:avLst/>
              <a:gdLst/>
              <a:ahLst/>
              <a:cxnLst/>
              <a:rect l="l" t="t" r="r" b="b"/>
              <a:pathLst>
                <a:path w="4196334" h="3627120">
                  <a:moveTo>
                    <a:pt x="0" y="0"/>
                  </a:moveTo>
                  <a:lnTo>
                    <a:pt x="4196334" y="3627120"/>
                  </a:lnTo>
                  <a:lnTo>
                    <a:pt x="4196334" y="0"/>
                  </a:lnTo>
                  <a:close/>
                </a:path>
              </a:pathLst>
            </a:custGeom>
            <a:solidFill>
              <a:srgbClr val="0075C9"/>
            </a:solidFill>
          </p:spPr>
        </p:sp>
      </p:grpSp>
      <p:grpSp>
        <p:nvGrpSpPr>
          <p:cNvPr id="6" name="Group 6"/>
          <p:cNvGrpSpPr>
            <a:grpSpLocks noChangeAspect="1"/>
          </p:cNvGrpSpPr>
          <p:nvPr/>
        </p:nvGrpSpPr>
        <p:grpSpPr>
          <a:xfrm>
            <a:off x="13634466" y="5585717"/>
            <a:ext cx="8629564" cy="8823122"/>
            <a:chOff x="0" y="0"/>
            <a:chExt cx="8629561" cy="8823122"/>
          </a:xfrm>
        </p:grpSpPr>
        <p:sp>
          <p:nvSpPr>
            <p:cNvPr id="7" name="Freeform 7"/>
            <p:cNvSpPr/>
            <p:nvPr/>
          </p:nvSpPr>
          <p:spPr>
            <a:xfrm>
              <a:off x="897890" y="591947"/>
              <a:ext cx="3755644" cy="4109339"/>
            </a:xfrm>
            <a:custGeom>
              <a:avLst/>
              <a:gdLst/>
              <a:ahLst/>
              <a:cxnLst/>
              <a:rect l="l" t="t" r="r" b="b"/>
              <a:pathLst>
                <a:path w="3755644" h="4109339">
                  <a:moveTo>
                    <a:pt x="3755644" y="0"/>
                  </a:moveTo>
                  <a:lnTo>
                    <a:pt x="0" y="4109339"/>
                  </a:lnTo>
                  <a:lnTo>
                    <a:pt x="3755644" y="4109339"/>
                  </a:lnTo>
                  <a:lnTo>
                    <a:pt x="3755644" y="0"/>
                  </a:lnTo>
                  <a:close/>
                </a:path>
              </a:pathLst>
            </a:custGeom>
            <a:solidFill>
              <a:srgbClr val="0075C9"/>
            </a:solidFill>
          </p:spPr>
        </p:sp>
      </p:grpSp>
      <p:sp>
        <p:nvSpPr>
          <p:cNvPr id="8" name="Freeform 8"/>
          <p:cNvSpPr/>
          <p:nvPr/>
        </p:nvSpPr>
        <p:spPr>
          <a:xfrm>
            <a:off x="2415318" y="1423753"/>
            <a:ext cx="13457364" cy="8863247"/>
          </a:xfrm>
          <a:custGeom>
            <a:avLst/>
            <a:gdLst/>
            <a:ahLst/>
            <a:cxnLst/>
            <a:rect l="l" t="t" r="r" b="b"/>
            <a:pathLst>
              <a:path w="13457364" h="8863247">
                <a:moveTo>
                  <a:pt x="0" y="0"/>
                </a:moveTo>
                <a:lnTo>
                  <a:pt x="13457364" y="0"/>
                </a:lnTo>
                <a:lnTo>
                  <a:pt x="13457364" y="8863247"/>
                </a:lnTo>
                <a:lnTo>
                  <a:pt x="0" y="8863247"/>
                </a:lnTo>
                <a:lnTo>
                  <a:pt x="0" y="0"/>
                </a:lnTo>
                <a:close/>
              </a:path>
            </a:pathLst>
          </a:custGeom>
          <a:blipFill>
            <a:blip r:embed="rId2"/>
            <a:stretch>
              <a:fillRect/>
            </a:stretch>
          </a:blipFill>
        </p:spPr>
      </p:sp>
      <p:sp>
        <p:nvSpPr>
          <p:cNvPr id="9" name="TextBox 9"/>
          <p:cNvSpPr txBox="1"/>
          <p:nvPr/>
        </p:nvSpPr>
        <p:spPr>
          <a:xfrm>
            <a:off x="351330" y="64627"/>
            <a:ext cx="12926711" cy="1971123"/>
          </a:xfrm>
          <a:prstGeom prst="rect">
            <a:avLst/>
          </a:prstGeom>
        </p:spPr>
        <p:txBody>
          <a:bodyPr lIns="0" tIns="0" rIns="0" bIns="0" rtlCol="0" anchor="t">
            <a:spAutoFit/>
          </a:bodyPr>
          <a:lstStyle/>
          <a:p>
            <a:pPr algn="l">
              <a:lnSpc>
                <a:spcPts val="7905"/>
              </a:lnSpc>
            </a:pPr>
            <a:r>
              <a:rPr lang="en-US" sz="5646">
                <a:solidFill>
                  <a:srgbClr val="2B4A9D"/>
                </a:solidFill>
                <a:latin typeface="Montserrat Bold"/>
                <a:ea typeface="Montserrat Bold"/>
                <a:cs typeface="Montserrat Bold"/>
                <a:sym typeface="Montserrat Bold"/>
              </a:rPr>
              <a:t>2.3.2. Sơ đồ hoạt động của hệ thống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4133221" y="5143405"/>
            <a:ext cx="8266176" cy="8754599"/>
            <a:chOff x="0" y="0"/>
            <a:chExt cx="8266176" cy="8754593"/>
          </a:xfrm>
        </p:grpSpPr>
        <p:sp>
          <p:nvSpPr>
            <p:cNvPr id="3" name="Freeform 3"/>
            <p:cNvSpPr/>
            <p:nvPr/>
          </p:nvSpPr>
          <p:spPr>
            <a:xfrm>
              <a:off x="4133215" y="879094"/>
              <a:ext cx="3451987" cy="4264533"/>
            </a:xfrm>
            <a:custGeom>
              <a:avLst/>
              <a:gdLst/>
              <a:ahLst/>
              <a:cxnLst/>
              <a:rect l="l" t="t" r="r" b="b"/>
              <a:pathLst>
                <a:path w="3451987" h="4264533">
                  <a:moveTo>
                    <a:pt x="0" y="0"/>
                  </a:moveTo>
                  <a:lnTo>
                    <a:pt x="0" y="4264533"/>
                  </a:lnTo>
                  <a:lnTo>
                    <a:pt x="3451987" y="4264533"/>
                  </a:lnTo>
                  <a:lnTo>
                    <a:pt x="0" y="0"/>
                  </a:lnTo>
                  <a:close/>
                </a:path>
              </a:pathLst>
            </a:custGeom>
            <a:solidFill>
              <a:srgbClr val="13538A"/>
            </a:solidFill>
          </p:spPr>
        </p:sp>
      </p:grpSp>
      <p:grpSp>
        <p:nvGrpSpPr>
          <p:cNvPr id="4" name="Group 4"/>
          <p:cNvGrpSpPr>
            <a:grpSpLocks noChangeAspect="1"/>
          </p:cNvGrpSpPr>
          <p:nvPr/>
        </p:nvGrpSpPr>
        <p:grpSpPr>
          <a:xfrm>
            <a:off x="13634409" y="-3915851"/>
            <a:ext cx="8868442" cy="8555841"/>
            <a:chOff x="0" y="0"/>
            <a:chExt cx="8868435" cy="8555850"/>
          </a:xfrm>
        </p:grpSpPr>
        <p:sp>
          <p:nvSpPr>
            <p:cNvPr id="5" name="Freeform 5"/>
            <p:cNvSpPr/>
            <p:nvPr/>
          </p:nvSpPr>
          <p:spPr>
            <a:xfrm>
              <a:off x="457327" y="3915791"/>
              <a:ext cx="4196334" cy="3627120"/>
            </a:xfrm>
            <a:custGeom>
              <a:avLst/>
              <a:gdLst/>
              <a:ahLst/>
              <a:cxnLst/>
              <a:rect l="l" t="t" r="r" b="b"/>
              <a:pathLst>
                <a:path w="4196334" h="3627120">
                  <a:moveTo>
                    <a:pt x="0" y="0"/>
                  </a:moveTo>
                  <a:lnTo>
                    <a:pt x="4196334" y="3627120"/>
                  </a:lnTo>
                  <a:lnTo>
                    <a:pt x="4196334" y="0"/>
                  </a:lnTo>
                  <a:close/>
                </a:path>
              </a:pathLst>
            </a:custGeom>
            <a:solidFill>
              <a:srgbClr val="0075C9"/>
            </a:solidFill>
          </p:spPr>
        </p:sp>
      </p:grpSp>
      <p:grpSp>
        <p:nvGrpSpPr>
          <p:cNvPr id="6" name="Group 6"/>
          <p:cNvGrpSpPr>
            <a:grpSpLocks noChangeAspect="1"/>
          </p:cNvGrpSpPr>
          <p:nvPr/>
        </p:nvGrpSpPr>
        <p:grpSpPr>
          <a:xfrm>
            <a:off x="13634466" y="5585717"/>
            <a:ext cx="8629564" cy="8823122"/>
            <a:chOff x="0" y="0"/>
            <a:chExt cx="8629561" cy="8823122"/>
          </a:xfrm>
        </p:grpSpPr>
        <p:sp>
          <p:nvSpPr>
            <p:cNvPr id="7" name="Freeform 7"/>
            <p:cNvSpPr/>
            <p:nvPr/>
          </p:nvSpPr>
          <p:spPr>
            <a:xfrm>
              <a:off x="897890" y="591947"/>
              <a:ext cx="3755644" cy="4109339"/>
            </a:xfrm>
            <a:custGeom>
              <a:avLst/>
              <a:gdLst/>
              <a:ahLst/>
              <a:cxnLst/>
              <a:rect l="l" t="t" r="r" b="b"/>
              <a:pathLst>
                <a:path w="3755644" h="4109339">
                  <a:moveTo>
                    <a:pt x="3755644" y="0"/>
                  </a:moveTo>
                  <a:lnTo>
                    <a:pt x="0" y="4109339"/>
                  </a:lnTo>
                  <a:lnTo>
                    <a:pt x="3755644" y="4109339"/>
                  </a:lnTo>
                  <a:lnTo>
                    <a:pt x="3755644" y="0"/>
                  </a:lnTo>
                  <a:close/>
                </a:path>
              </a:pathLst>
            </a:custGeom>
            <a:solidFill>
              <a:srgbClr val="0075C9"/>
            </a:solidFill>
          </p:spPr>
        </p:sp>
      </p:grpSp>
      <p:sp>
        <p:nvSpPr>
          <p:cNvPr id="8" name="Freeform 8"/>
          <p:cNvSpPr/>
          <p:nvPr/>
        </p:nvSpPr>
        <p:spPr>
          <a:xfrm>
            <a:off x="712850" y="2007681"/>
            <a:ext cx="16263656" cy="7513023"/>
          </a:xfrm>
          <a:custGeom>
            <a:avLst/>
            <a:gdLst/>
            <a:ahLst/>
            <a:cxnLst/>
            <a:rect l="l" t="t" r="r" b="b"/>
            <a:pathLst>
              <a:path w="16263656" h="7513023">
                <a:moveTo>
                  <a:pt x="0" y="0"/>
                </a:moveTo>
                <a:lnTo>
                  <a:pt x="16263656" y="0"/>
                </a:lnTo>
                <a:lnTo>
                  <a:pt x="16263656" y="7513023"/>
                </a:lnTo>
                <a:lnTo>
                  <a:pt x="0" y="7513023"/>
                </a:lnTo>
                <a:lnTo>
                  <a:pt x="0" y="0"/>
                </a:lnTo>
                <a:close/>
              </a:path>
            </a:pathLst>
          </a:custGeom>
          <a:blipFill>
            <a:blip r:embed="rId2"/>
            <a:stretch>
              <a:fillRect/>
            </a:stretch>
          </a:blipFill>
        </p:spPr>
      </p:sp>
      <p:sp>
        <p:nvSpPr>
          <p:cNvPr id="9" name="TextBox 9"/>
          <p:cNvSpPr txBox="1"/>
          <p:nvPr/>
        </p:nvSpPr>
        <p:spPr>
          <a:xfrm rot="60000">
            <a:off x="352219" y="62398"/>
            <a:ext cx="12926720" cy="970998"/>
          </a:xfrm>
          <a:prstGeom prst="rect">
            <a:avLst/>
          </a:prstGeom>
        </p:spPr>
        <p:txBody>
          <a:bodyPr lIns="0" tIns="0" rIns="0" bIns="0" rtlCol="0" anchor="t">
            <a:spAutoFit/>
          </a:bodyPr>
          <a:lstStyle/>
          <a:p>
            <a:pPr algn="l">
              <a:lnSpc>
                <a:spcPts val="7905"/>
              </a:lnSpc>
            </a:pPr>
            <a:r>
              <a:rPr lang="en-US" sz="5646">
                <a:solidFill>
                  <a:srgbClr val="2B4A9D"/>
                </a:solidFill>
                <a:latin typeface="Montserrat Bold"/>
                <a:ea typeface="Montserrat Bold"/>
                <a:cs typeface="Montserrat Bold"/>
                <a:sym typeface="Montserrat Bold"/>
              </a:rPr>
              <a:t>2.4. Code Web</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4133221" y="5143405"/>
            <a:ext cx="8266176" cy="8754599"/>
            <a:chOff x="0" y="0"/>
            <a:chExt cx="8266176" cy="8754593"/>
          </a:xfrm>
        </p:grpSpPr>
        <p:sp>
          <p:nvSpPr>
            <p:cNvPr id="3" name="Freeform 3"/>
            <p:cNvSpPr/>
            <p:nvPr/>
          </p:nvSpPr>
          <p:spPr>
            <a:xfrm>
              <a:off x="4133215" y="879094"/>
              <a:ext cx="3451987" cy="4264533"/>
            </a:xfrm>
            <a:custGeom>
              <a:avLst/>
              <a:gdLst/>
              <a:ahLst/>
              <a:cxnLst/>
              <a:rect l="l" t="t" r="r" b="b"/>
              <a:pathLst>
                <a:path w="3451987" h="4264533">
                  <a:moveTo>
                    <a:pt x="0" y="0"/>
                  </a:moveTo>
                  <a:lnTo>
                    <a:pt x="0" y="4264533"/>
                  </a:lnTo>
                  <a:lnTo>
                    <a:pt x="3451987" y="4264533"/>
                  </a:lnTo>
                  <a:lnTo>
                    <a:pt x="0" y="0"/>
                  </a:lnTo>
                  <a:close/>
                </a:path>
              </a:pathLst>
            </a:custGeom>
            <a:solidFill>
              <a:srgbClr val="13538A"/>
            </a:solidFill>
          </p:spPr>
        </p:sp>
      </p:grpSp>
      <p:sp>
        <p:nvSpPr>
          <p:cNvPr id="4" name="Freeform 4"/>
          <p:cNvSpPr/>
          <p:nvPr/>
        </p:nvSpPr>
        <p:spPr>
          <a:xfrm>
            <a:off x="6589000" y="1692182"/>
            <a:ext cx="11699000" cy="6438208"/>
          </a:xfrm>
          <a:custGeom>
            <a:avLst/>
            <a:gdLst/>
            <a:ahLst/>
            <a:cxnLst/>
            <a:rect l="l" t="t" r="r" b="b"/>
            <a:pathLst>
              <a:path w="11699000" h="6438208">
                <a:moveTo>
                  <a:pt x="0" y="0"/>
                </a:moveTo>
                <a:lnTo>
                  <a:pt x="11699000" y="0"/>
                </a:lnTo>
                <a:lnTo>
                  <a:pt x="11699000" y="6438208"/>
                </a:lnTo>
                <a:lnTo>
                  <a:pt x="0" y="6438208"/>
                </a:lnTo>
                <a:lnTo>
                  <a:pt x="0" y="0"/>
                </a:lnTo>
                <a:close/>
              </a:path>
            </a:pathLst>
          </a:custGeom>
          <a:blipFill>
            <a:blip r:embed="rId2"/>
            <a:stretch>
              <a:fillRect/>
            </a:stretch>
          </a:blipFill>
        </p:spPr>
      </p:sp>
      <p:grpSp>
        <p:nvGrpSpPr>
          <p:cNvPr id="5" name="Group 5"/>
          <p:cNvGrpSpPr>
            <a:grpSpLocks noChangeAspect="1"/>
          </p:cNvGrpSpPr>
          <p:nvPr/>
        </p:nvGrpSpPr>
        <p:grpSpPr>
          <a:xfrm>
            <a:off x="13634466" y="5585717"/>
            <a:ext cx="8629564" cy="8823122"/>
            <a:chOff x="0" y="0"/>
            <a:chExt cx="8629561" cy="8823122"/>
          </a:xfrm>
        </p:grpSpPr>
        <p:sp>
          <p:nvSpPr>
            <p:cNvPr id="6" name="Freeform 6"/>
            <p:cNvSpPr/>
            <p:nvPr/>
          </p:nvSpPr>
          <p:spPr>
            <a:xfrm>
              <a:off x="897890" y="591947"/>
              <a:ext cx="3755644" cy="4109339"/>
            </a:xfrm>
            <a:custGeom>
              <a:avLst/>
              <a:gdLst/>
              <a:ahLst/>
              <a:cxnLst/>
              <a:rect l="l" t="t" r="r" b="b"/>
              <a:pathLst>
                <a:path w="3755644" h="4109339">
                  <a:moveTo>
                    <a:pt x="3755644" y="0"/>
                  </a:moveTo>
                  <a:lnTo>
                    <a:pt x="0" y="4109339"/>
                  </a:lnTo>
                  <a:lnTo>
                    <a:pt x="3755644" y="4109339"/>
                  </a:lnTo>
                  <a:lnTo>
                    <a:pt x="3755644" y="0"/>
                  </a:lnTo>
                  <a:close/>
                </a:path>
              </a:pathLst>
            </a:custGeom>
            <a:solidFill>
              <a:srgbClr val="0075C9"/>
            </a:solidFill>
          </p:spPr>
        </p:sp>
      </p:grpSp>
      <p:grpSp>
        <p:nvGrpSpPr>
          <p:cNvPr id="7" name="Group 7"/>
          <p:cNvGrpSpPr>
            <a:grpSpLocks noChangeAspect="1"/>
          </p:cNvGrpSpPr>
          <p:nvPr/>
        </p:nvGrpSpPr>
        <p:grpSpPr>
          <a:xfrm>
            <a:off x="13634409" y="-3915851"/>
            <a:ext cx="8868442" cy="8555841"/>
            <a:chOff x="0" y="0"/>
            <a:chExt cx="8868435" cy="8555850"/>
          </a:xfrm>
        </p:grpSpPr>
        <p:sp>
          <p:nvSpPr>
            <p:cNvPr id="8" name="Freeform 8"/>
            <p:cNvSpPr/>
            <p:nvPr/>
          </p:nvSpPr>
          <p:spPr>
            <a:xfrm>
              <a:off x="457327" y="3915791"/>
              <a:ext cx="4196334" cy="3627120"/>
            </a:xfrm>
            <a:custGeom>
              <a:avLst/>
              <a:gdLst/>
              <a:ahLst/>
              <a:cxnLst/>
              <a:rect l="l" t="t" r="r" b="b"/>
              <a:pathLst>
                <a:path w="4196334" h="3627120">
                  <a:moveTo>
                    <a:pt x="0" y="0"/>
                  </a:moveTo>
                  <a:lnTo>
                    <a:pt x="4196334" y="3627120"/>
                  </a:lnTo>
                  <a:lnTo>
                    <a:pt x="4196334" y="0"/>
                  </a:lnTo>
                  <a:close/>
                </a:path>
              </a:pathLst>
            </a:custGeom>
            <a:solidFill>
              <a:srgbClr val="0075C9"/>
            </a:solidFill>
          </p:spPr>
        </p:sp>
      </p:grpSp>
      <p:sp>
        <p:nvSpPr>
          <p:cNvPr id="9" name="TextBox 9"/>
          <p:cNvSpPr txBox="1"/>
          <p:nvPr/>
        </p:nvSpPr>
        <p:spPr>
          <a:xfrm>
            <a:off x="495300" y="93202"/>
            <a:ext cx="13850660" cy="840120"/>
          </a:xfrm>
          <a:prstGeom prst="rect">
            <a:avLst/>
          </a:prstGeom>
        </p:spPr>
        <p:txBody>
          <a:bodyPr lIns="0" tIns="0" rIns="0" bIns="0" rtlCol="0" anchor="t">
            <a:spAutoFit/>
          </a:bodyPr>
          <a:lstStyle/>
          <a:p>
            <a:pPr algn="l">
              <a:lnSpc>
                <a:spcPts val="6961"/>
              </a:lnSpc>
            </a:pPr>
            <a:r>
              <a:rPr lang="en-US" sz="4972">
                <a:solidFill>
                  <a:srgbClr val="2B4A9D"/>
                </a:solidFill>
                <a:latin typeface="Montserrat Bold"/>
                <a:ea typeface="Montserrat Bold"/>
                <a:cs typeface="Montserrat Bold"/>
                <a:sym typeface="Montserrat Bold"/>
              </a:rPr>
              <a:t>3. THỬ NGHIỆM VÀ ĐÁNH GIÁ HỆ THỐNG</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4133221" y="5143405"/>
            <a:ext cx="8266176" cy="8754599"/>
            <a:chOff x="0" y="0"/>
            <a:chExt cx="8266176" cy="8754593"/>
          </a:xfrm>
        </p:grpSpPr>
        <p:sp>
          <p:nvSpPr>
            <p:cNvPr id="3" name="Freeform 3"/>
            <p:cNvSpPr/>
            <p:nvPr/>
          </p:nvSpPr>
          <p:spPr>
            <a:xfrm>
              <a:off x="4133215" y="879094"/>
              <a:ext cx="3451987" cy="4264533"/>
            </a:xfrm>
            <a:custGeom>
              <a:avLst/>
              <a:gdLst/>
              <a:ahLst/>
              <a:cxnLst/>
              <a:rect l="l" t="t" r="r" b="b"/>
              <a:pathLst>
                <a:path w="3451987" h="4264533">
                  <a:moveTo>
                    <a:pt x="0" y="0"/>
                  </a:moveTo>
                  <a:lnTo>
                    <a:pt x="0" y="4264533"/>
                  </a:lnTo>
                  <a:lnTo>
                    <a:pt x="3451987" y="4264533"/>
                  </a:lnTo>
                  <a:lnTo>
                    <a:pt x="0" y="0"/>
                  </a:lnTo>
                  <a:close/>
                </a:path>
              </a:pathLst>
            </a:custGeom>
            <a:solidFill>
              <a:srgbClr val="13538A"/>
            </a:solidFill>
          </p:spPr>
        </p:sp>
      </p:grpSp>
      <p:grpSp>
        <p:nvGrpSpPr>
          <p:cNvPr id="4" name="Group 4"/>
          <p:cNvGrpSpPr>
            <a:grpSpLocks noChangeAspect="1"/>
          </p:cNvGrpSpPr>
          <p:nvPr/>
        </p:nvGrpSpPr>
        <p:grpSpPr>
          <a:xfrm>
            <a:off x="13634466" y="5585717"/>
            <a:ext cx="8629564" cy="8823122"/>
            <a:chOff x="0" y="0"/>
            <a:chExt cx="8629561" cy="8823122"/>
          </a:xfrm>
        </p:grpSpPr>
        <p:sp>
          <p:nvSpPr>
            <p:cNvPr id="5" name="Freeform 5"/>
            <p:cNvSpPr/>
            <p:nvPr/>
          </p:nvSpPr>
          <p:spPr>
            <a:xfrm>
              <a:off x="897890" y="591947"/>
              <a:ext cx="3755644" cy="4109339"/>
            </a:xfrm>
            <a:custGeom>
              <a:avLst/>
              <a:gdLst/>
              <a:ahLst/>
              <a:cxnLst/>
              <a:rect l="l" t="t" r="r" b="b"/>
              <a:pathLst>
                <a:path w="3755644" h="4109339">
                  <a:moveTo>
                    <a:pt x="3755644" y="0"/>
                  </a:moveTo>
                  <a:lnTo>
                    <a:pt x="0" y="4109339"/>
                  </a:lnTo>
                  <a:lnTo>
                    <a:pt x="3755644" y="4109339"/>
                  </a:lnTo>
                  <a:lnTo>
                    <a:pt x="3755644" y="0"/>
                  </a:lnTo>
                  <a:close/>
                </a:path>
              </a:pathLst>
            </a:custGeom>
            <a:solidFill>
              <a:srgbClr val="0075C9"/>
            </a:solidFill>
          </p:spPr>
        </p:sp>
      </p:grpSp>
      <p:grpSp>
        <p:nvGrpSpPr>
          <p:cNvPr id="6" name="Group 6"/>
          <p:cNvGrpSpPr>
            <a:grpSpLocks noChangeAspect="1"/>
          </p:cNvGrpSpPr>
          <p:nvPr/>
        </p:nvGrpSpPr>
        <p:grpSpPr>
          <a:xfrm>
            <a:off x="13634409" y="-3915851"/>
            <a:ext cx="8868442" cy="8555841"/>
            <a:chOff x="0" y="0"/>
            <a:chExt cx="8868435" cy="8555850"/>
          </a:xfrm>
        </p:grpSpPr>
        <p:sp>
          <p:nvSpPr>
            <p:cNvPr id="7" name="Freeform 7"/>
            <p:cNvSpPr/>
            <p:nvPr/>
          </p:nvSpPr>
          <p:spPr>
            <a:xfrm>
              <a:off x="457327" y="3915791"/>
              <a:ext cx="4196334" cy="3627120"/>
            </a:xfrm>
            <a:custGeom>
              <a:avLst/>
              <a:gdLst/>
              <a:ahLst/>
              <a:cxnLst/>
              <a:rect l="l" t="t" r="r" b="b"/>
              <a:pathLst>
                <a:path w="4196334" h="3627120">
                  <a:moveTo>
                    <a:pt x="0" y="0"/>
                  </a:moveTo>
                  <a:lnTo>
                    <a:pt x="4196334" y="3627120"/>
                  </a:lnTo>
                  <a:lnTo>
                    <a:pt x="4196334" y="0"/>
                  </a:lnTo>
                  <a:close/>
                </a:path>
              </a:pathLst>
            </a:custGeom>
            <a:solidFill>
              <a:srgbClr val="0075C9"/>
            </a:solidFill>
          </p:spPr>
        </p:sp>
      </p:grpSp>
      <p:sp>
        <p:nvSpPr>
          <p:cNvPr id="8" name="Freeform 8"/>
          <p:cNvSpPr/>
          <p:nvPr/>
        </p:nvSpPr>
        <p:spPr>
          <a:xfrm>
            <a:off x="1028700" y="1327047"/>
            <a:ext cx="7189242" cy="7177551"/>
          </a:xfrm>
          <a:custGeom>
            <a:avLst/>
            <a:gdLst/>
            <a:ahLst/>
            <a:cxnLst/>
            <a:rect l="l" t="t" r="r" b="b"/>
            <a:pathLst>
              <a:path w="7189242" h="7177551">
                <a:moveTo>
                  <a:pt x="0" y="0"/>
                </a:moveTo>
                <a:lnTo>
                  <a:pt x="7189242" y="0"/>
                </a:lnTo>
                <a:lnTo>
                  <a:pt x="7189242" y="7177551"/>
                </a:lnTo>
                <a:lnTo>
                  <a:pt x="0" y="7177551"/>
                </a:lnTo>
                <a:lnTo>
                  <a:pt x="0" y="0"/>
                </a:lnTo>
                <a:close/>
              </a:path>
            </a:pathLst>
          </a:custGeom>
          <a:blipFill>
            <a:blip r:embed="rId2"/>
            <a:stretch>
              <a:fillRect l="-24928" r="-29768"/>
            </a:stretch>
          </a:blipFill>
        </p:spPr>
      </p:sp>
      <p:sp>
        <p:nvSpPr>
          <p:cNvPr id="9" name="Freeform 9"/>
          <p:cNvSpPr/>
          <p:nvPr/>
        </p:nvSpPr>
        <p:spPr>
          <a:xfrm>
            <a:off x="9882099" y="1327047"/>
            <a:ext cx="7377201" cy="7177551"/>
          </a:xfrm>
          <a:custGeom>
            <a:avLst/>
            <a:gdLst/>
            <a:ahLst/>
            <a:cxnLst/>
            <a:rect l="l" t="t" r="r" b="b"/>
            <a:pathLst>
              <a:path w="7377201" h="7177551">
                <a:moveTo>
                  <a:pt x="0" y="0"/>
                </a:moveTo>
                <a:lnTo>
                  <a:pt x="7377201" y="0"/>
                </a:lnTo>
                <a:lnTo>
                  <a:pt x="7377201" y="7177551"/>
                </a:lnTo>
                <a:lnTo>
                  <a:pt x="0" y="7177551"/>
                </a:lnTo>
                <a:lnTo>
                  <a:pt x="0" y="0"/>
                </a:lnTo>
                <a:close/>
              </a:path>
            </a:pathLst>
          </a:custGeom>
          <a:blipFill>
            <a:blip r:embed="rId3"/>
            <a:stretch>
              <a:fillRect t="-14657" b="-14657"/>
            </a:stretch>
          </a:blipFill>
        </p:spPr>
      </p:sp>
      <p:sp>
        <p:nvSpPr>
          <p:cNvPr id="10" name="TextBox 10"/>
          <p:cNvSpPr txBox="1"/>
          <p:nvPr/>
        </p:nvSpPr>
        <p:spPr>
          <a:xfrm>
            <a:off x="495300" y="93202"/>
            <a:ext cx="13850660" cy="840120"/>
          </a:xfrm>
          <a:prstGeom prst="rect">
            <a:avLst/>
          </a:prstGeom>
        </p:spPr>
        <p:txBody>
          <a:bodyPr lIns="0" tIns="0" rIns="0" bIns="0" rtlCol="0" anchor="t">
            <a:spAutoFit/>
          </a:bodyPr>
          <a:lstStyle/>
          <a:p>
            <a:pPr algn="l">
              <a:lnSpc>
                <a:spcPts val="6961"/>
              </a:lnSpc>
            </a:pPr>
            <a:r>
              <a:rPr lang="en-US" sz="4972">
                <a:solidFill>
                  <a:srgbClr val="2B4A9D"/>
                </a:solidFill>
                <a:latin typeface="Montserrat Bold"/>
                <a:ea typeface="Montserrat Bold"/>
                <a:cs typeface="Montserrat Bold"/>
                <a:sym typeface="Montserrat Bold"/>
              </a:rPr>
              <a:t>3. THỬ NGHIỆM VÀ ĐÁNH GIÁ HỆ THỐNG</a:t>
            </a:r>
          </a:p>
        </p:txBody>
      </p:sp>
      <p:sp>
        <p:nvSpPr>
          <p:cNvPr id="11" name="TextBox 11"/>
          <p:cNvSpPr txBox="1"/>
          <p:nvPr/>
        </p:nvSpPr>
        <p:spPr>
          <a:xfrm>
            <a:off x="6519596" y="8973715"/>
            <a:ext cx="4273510" cy="588219"/>
          </a:xfrm>
          <a:prstGeom prst="rect">
            <a:avLst/>
          </a:prstGeom>
        </p:spPr>
        <p:txBody>
          <a:bodyPr lIns="0" tIns="0" rIns="0" bIns="0" rtlCol="0" anchor="t">
            <a:spAutoFit/>
          </a:bodyPr>
          <a:lstStyle/>
          <a:p>
            <a:pPr algn="ctr">
              <a:lnSpc>
                <a:spcPts val="4798"/>
              </a:lnSpc>
              <a:spcBef>
                <a:spcPct val="0"/>
              </a:spcBef>
            </a:pPr>
            <a:r>
              <a:rPr lang="en-US" sz="4046">
                <a:solidFill>
                  <a:srgbClr val="2B4A9D"/>
                </a:solidFill>
                <a:latin typeface="Montserrat Bold"/>
                <a:ea typeface="Montserrat Bold"/>
                <a:cs typeface="Montserrat Bold"/>
                <a:sym typeface="Montserrat Bold"/>
              </a:rPr>
              <a:t>Mô hình thực tế</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4133221" y="5143405"/>
            <a:ext cx="8266176" cy="8754599"/>
            <a:chOff x="0" y="0"/>
            <a:chExt cx="8266176" cy="8754593"/>
          </a:xfrm>
        </p:grpSpPr>
        <p:sp>
          <p:nvSpPr>
            <p:cNvPr id="3" name="Freeform 3"/>
            <p:cNvSpPr/>
            <p:nvPr/>
          </p:nvSpPr>
          <p:spPr>
            <a:xfrm>
              <a:off x="4133215" y="879094"/>
              <a:ext cx="3451987" cy="4264533"/>
            </a:xfrm>
            <a:custGeom>
              <a:avLst/>
              <a:gdLst/>
              <a:ahLst/>
              <a:cxnLst/>
              <a:rect l="l" t="t" r="r" b="b"/>
              <a:pathLst>
                <a:path w="3451987" h="4264533">
                  <a:moveTo>
                    <a:pt x="0" y="0"/>
                  </a:moveTo>
                  <a:lnTo>
                    <a:pt x="0" y="4264533"/>
                  </a:lnTo>
                  <a:lnTo>
                    <a:pt x="3451987" y="4264533"/>
                  </a:lnTo>
                  <a:lnTo>
                    <a:pt x="0" y="0"/>
                  </a:lnTo>
                  <a:close/>
                </a:path>
              </a:pathLst>
            </a:custGeom>
            <a:solidFill>
              <a:srgbClr val="13538A"/>
            </a:solidFill>
          </p:spPr>
        </p:sp>
      </p:grpSp>
      <p:grpSp>
        <p:nvGrpSpPr>
          <p:cNvPr id="4" name="Group 4"/>
          <p:cNvGrpSpPr>
            <a:grpSpLocks noChangeAspect="1"/>
          </p:cNvGrpSpPr>
          <p:nvPr/>
        </p:nvGrpSpPr>
        <p:grpSpPr>
          <a:xfrm>
            <a:off x="13634466" y="5585717"/>
            <a:ext cx="8629564" cy="8823122"/>
            <a:chOff x="0" y="0"/>
            <a:chExt cx="8629561" cy="8823122"/>
          </a:xfrm>
        </p:grpSpPr>
        <p:sp>
          <p:nvSpPr>
            <p:cNvPr id="5" name="Freeform 5"/>
            <p:cNvSpPr/>
            <p:nvPr/>
          </p:nvSpPr>
          <p:spPr>
            <a:xfrm>
              <a:off x="897890" y="591947"/>
              <a:ext cx="3755644" cy="4109339"/>
            </a:xfrm>
            <a:custGeom>
              <a:avLst/>
              <a:gdLst/>
              <a:ahLst/>
              <a:cxnLst/>
              <a:rect l="l" t="t" r="r" b="b"/>
              <a:pathLst>
                <a:path w="3755644" h="4109339">
                  <a:moveTo>
                    <a:pt x="3755644" y="0"/>
                  </a:moveTo>
                  <a:lnTo>
                    <a:pt x="0" y="4109339"/>
                  </a:lnTo>
                  <a:lnTo>
                    <a:pt x="3755644" y="4109339"/>
                  </a:lnTo>
                  <a:lnTo>
                    <a:pt x="3755644" y="0"/>
                  </a:lnTo>
                  <a:close/>
                </a:path>
              </a:pathLst>
            </a:custGeom>
            <a:solidFill>
              <a:srgbClr val="0075C9"/>
            </a:solidFill>
          </p:spPr>
        </p:sp>
      </p:grpSp>
      <p:grpSp>
        <p:nvGrpSpPr>
          <p:cNvPr id="6" name="Group 6"/>
          <p:cNvGrpSpPr>
            <a:grpSpLocks noChangeAspect="1"/>
          </p:cNvGrpSpPr>
          <p:nvPr/>
        </p:nvGrpSpPr>
        <p:grpSpPr>
          <a:xfrm>
            <a:off x="13634409" y="-3915851"/>
            <a:ext cx="8868442" cy="8555841"/>
            <a:chOff x="0" y="0"/>
            <a:chExt cx="8868435" cy="8555850"/>
          </a:xfrm>
        </p:grpSpPr>
        <p:sp>
          <p:nvSpPr>
            <p:cNvPr id="7" name="Freeform 7"/>
            <p:cNvSpPr/>
            <p:nvPr/>
          </p:nvSpPr>
          <p:spPr>
            <a:xfrm>
              <a:off x="457327" y="3915791"/>
              <a:ext cx="4196334" cy="3627120"/>
            </a:xfrm>
            <a:custGeom>
              <a:avLst/>
              <a:gdLst/>
              <a:ahLst/>
              <a:cxnLst/>
              <a:rect l="l" t="t" r="r" b="b"/>
              <a:pathLst>
                <a:path w="4196334" h="3627120">
                  <a:moveTo>
                    <a:pt x="0" y="0"/>
                  </a:moveTo>
                  <a:lnTo>
                    <a:pt x="4196334" y="3627120"/>
                  </a:lnTo>
                  <a:lnTo>
                    <a:pt x="4196334" y="0"/>
                  </a:lnTo>
                  <a:close/>
                </a:path>
              </a:pathLst>
            </a:custGeom>
            <a:solidFill>
              <a:srgbClr val="0075C9"/>
            </a:solidFill>
          </p:spPr>
        </p:sp>
      </p:grpSp>
      <p:sp>
        <p:nvSpPr>
          <p:cNvPr id="8" name="Freeform 8"/>
          <p:cNvSpPr/>
          <p:nvPr/>
        </p:nvSpPr>
        <p:spPr>
          <a:xfrm>
            <a:off x="2562324" y="1485248"/>
            <a:ext cx="13163352" cy="7316504"/>
          </a:xfrm>
          <a:custGeom>
            <a:avLst/>
            <a:gdLst/>
            <a:ahLst/>
            <a:cxnLst/>
            <a:rect l="l" t="t" r="r" b="b"/>
            <a:pathLst>
              <a:path w="13163352" h="7316504">
                <a:moveTo>
                  <a:pt x="0" y="0"/>
                </a:moveTo>
                <a:lnTo>
                  <a:pt x="13163352" y="0"/>
                </a:lnTo>
                <a:lnTo>
                  <a:pt x="13163352" y="7316504"/>
                </a:lnTo>
                <a:lnTo>
                  <a:pt x="0" y="7316504"/>
                </a:lnTo>
                <a:lnTo>
                  <a:pt x="0" y="0"/>
                </a:lnTo>
                <a:close/>
              </a:path>
            </a:pathLst>
          </a:custGeom>
          <a:blipFill>
            <a:blip r:embed="rId2"/>
            <a:stretch>
              <a:fillRect/>
            </a:stretch>
          </a:blipFill>
        </p:spPr>
      </p:sp>
      <p:sp>
        <p:nvSpPr>
          <p:cNvPr id="9" name="TextBox 9"/>
          <p:cNvSpPr txBox="1"/>
          <p:nvPr/>
        </p:nvSpPr>
        <p:spPr>
          <a:xfrm>
            <a:off x="495300" y="93202"/>
            <a:ext cx="13850660" cy="840120"/>
          </a:xfrm>
          <a:prstGeom prst="rect">
            <a:avLst/>
          </a:prstGeom>
        </p:spPr>
        <p:txBody>
          <a:bodyPr lIns="0" tIns="0" rIns="0" bIns="0" rtlCol="0" anchor="t">
            <a:spAutoFit/>
          </a:bodyPr>
          <a:lstStyle/>
          <a:p>
            <a:pPr algn="l">
              <a:lnSpc>
                <a:spcPts val="6961"/>
              </a:lnSpc>
            </a:pPr>
            <a:r>
              <a:rPr lang="en-US" sz="4972">
                <a:solidFill>
                  <a:srgbClr val="2B4A9D"/>
                </a:solidFill>
                <a:latin typeface="Montserrat Bold"/>
                <a:ea typeface="Montserrat Bold"/>
                <a:cs typeface="Montserrat Bold"/>
                <a:sym typeface="Montserrat Bold"/>
              </a:rPr>
              <a:t>3. THỬ NGHIỆM VÀ ĐÁNH GIÁ HỆ THỐNG</a:t>
            </a:r>
          </a:p>
        </p:txBody>
      </p:sp>
      <p:sp>
        <p:nvSpPr>
          <p:cNvPr id="10" name="TextBox 10"/>
          <p:cNvSpPr txBox="1"/>
          <p:nvPr/>
        </p:nvSpPr>
        <p:spPr>
          <a:xfrm>
            <a:off x="6733849" y="8973715"/>
            <a:ext cx="3845005" cy="588219"/>
          </a:xfrm>
          <a:prstGeom prst="rect">
            <a:avLst/>
          </a:prstGeom>
        </p:spPr>
        <p:txBody>
          <a:bodyPr lIns="0" tIns="0" rIns="0" bIns="0" rtlCol="0" anchor="t">
            <a:spAutoFit/>
          </a:bodyPr>
          <a:lstStyle/>
          <a:p>
            <a:pPr algn="ctr">
              <a:lnSpc>
                <a:spcPts val="4798"/>
              </a:lnSpc>
              <a:spcBef>
                <a:spcPct val="0"/>
              </a:spcBef>
            </a:pPr>
            <a:r>
              <a:rPr lang="en-US" sz="4046">
                <a:solidFill>
                  <a:srgbClr val="2B4A9D"/>
                </a:solidFill>
                <a:latin typeface="Montserrat Bold"/>
                <a:ea typeface="Montserrat Bold"/>
                <a:cs typeface="Montserrat Bold"/>
                <a:sym typeface="Montserrat Bold"/>
              </a:rPr>
              <a:t>Giao diện web</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4133221" y="5143405"/>
            <a:ext cx="8266176" cy="8754599"/>
            <a:chOff x="0" y="0"/>
            <a:chExt cx="8266176" cy="8754593"/>
          </a:xfrm>
        </p:grpSpPr>
        <p:sp>
          <p:nvSpPr>
            <p:cNvPr id="3" name="Freeform 3"/>
            <p:cNvSpPr/>
            <p:nvPr/>
          </p:nvSpPr>
          <p:spPr>
            <a:xfrm>
              <a:off x="4133215" y="879094"/>
              <a:ext cx="3451987" cy="4264533"/>
            </a:xfrm>
            <a:custGeom>
              <a:avLst/>
              <a:gdLst/>
              <a:ahLst/>
              <a:cxnLst/>
              <a:rect l="l" t="t" r="r" b="b"/>
              <a:pathLst>
                <a:path w="3451987" h="4264533">
                  <a:moveTo>
                    <a:pt x="0" y="0"/>
                  </a:moveTo>
                  <a:lnTo>
                    <a:pt x="0" y="4264533"/>
                  </a:lnTo>
                  <a:lnTo>
                    <a:pt x="3451987" y="4264533"/>
                  </a:lnTo>
                  <a:lnTo>
                    <a:pt x="0" y="0"/>
                  </a:lnTo>
                  <a:close/>
                </a:path>
              </a:pathLst>
            </a:custGeom>
            <a:solidFill>
              <a:srgbClr val="13538A"/>
            </a:solidFill>
          </p:spPr>
        </p:sp>
      </p:grpSp>
      <p:grpSp>
        <p:nvGrpSpPr>
          <p:cNvPr id="4" name="Group 4"/>
          <p:cNvGrpSpPr>
            <a:grpSpLocks noChangeAspect="1"/>
          </p:cNvGrpSpPr>
          <p:nvPr/>
        </p:nvGrpSpPr>
        <p:grpSpPr>
          <a:xfrm>
            <a:off x="13634466" y="5585717"/>
            <a:ext cx="8629564" cy="8823122"/>
            <a:chOff x="0" y="0"/>
            <a:chExt cx="8629561" cy="8823122"/>
          </a:xfrm>
        </p:grpSpPr>
        <p:sp>
          <p:nvSpPr>
            <p:cNvPr id="5" name="Freeform 5"/>
            <p:cNvSpPr/>
            <p:nvPr/>
          </p:nvSpPr>
          <p:spPr>
            <a:xfrm>
              <a:off x="897890" y="591947"/>
              <a:ext cx="3755644" cy="4109339"/>
            </a:xfrm>
            <a:custGeom>
              <a:avLst/>
              <a:gdLst/>
              <a:ahLst/>
              <a:cxnLst/>
              <a:rect l="l" t="t" r="r" b="b"/>
              <a:pathLst>
                <a:path w="3755644" h="4109339">
                  <a:moveTo>
                    <a:pt x="3755644" y="0"/>
                  </a:moveTo>
                  <a:lnTo>
                    <a:pt x="0" y="4109339"/>
                  </a:lnTo>
                  <a:lnTo>
                    <a:pt x="3755644" y="4109339"/>
                  </a:lnTo>
                  <a:lnTo>
                    <a:pt x="3755644" y="0"/>
                  </a:lnTo>
                  <a:close/>
                </a:path>
              </a:pathLst>
            </a:custGeom>
            <a:solidFill>
              <a:srgbClr val="0075C9"/>
            </a:solidFill>
          </p:spPr>
        </p:sp>
      </p:grpSp>
      <p:grpSp>
        <p:nvGrpSpPr>
          <p:cNvPr id="6" name="Group 6"/>
          <p:cNvGrpSpPr>
            <a:grpSpLocks noChangeAspect="1"/>
          </p:cNvGrpSpPr>
          <p:nvPr/>
        </p:nvGrpSpPr>
        <p:grpSpPr>
          <a:xfrm>
            <a:off x="13634409" y="-3915851"/>
            <a:ext cx="8868442" cy="8555841"/>
            <a:chOff x="0" y="0"/>
            <a:chExt cx="8868435" cy="8555850"/>
          </a:xfrm>
        </p:grpSpPr>
        <p:sp>
          <p:nvSpPr>
            <p:cNvPr id="7" name="Freeform 7"/>
            <p:cNvSpPr/>
            <p:nvPr/>
          </p:nvSpPr>
          <p:spPr>
            <a:xfrm>
              <a:off x="457327" y="3915791"/>
              <a:ext cx="4196334" cy="3627120"/>
            </a:xfrm>
            <a:custGeom>
              <a:avLst/>
              <a:gdLst/>
              <a:ahLst/>
              <a:cxnLst/>
              <a:rect l="l" t="t" r="r" b="b"/>
              <a:pathLst>
                <a:path w="4196334" h="3627120">
                  <a:moveTo>
                    <a:pt x="0" y="0"/>
                  </a:moveTo>
                  <a:lnTo>
                    <a:pt x="4196334" y="3627120"/>
                  </a:lnTo>
                  <a:lnTo>
                    <a:pt x="4196334" y="0"/>
                  </a:lnTo>
                  <a:close/>
                </a:path>
              </a:pathLst>
            </a:custGeom>
            <a:solidFill>
              <a:srgbClr val="0075C9"/>
            </a:solidFill>
          </p:spPr>
        </p:sp>
      </p:grpSp>
      <p:sp>
        <p:nvSpPr>
          <p:cNvPr id="8" name="Freeform 8"/>
          <p:cNvSpPr/>
          <p:nvPr/>
        </p:nvSpPr>
        <p:spPr>
          <a:xfrm>
            <a:off x="3486474" y="1083741"/>
            <a:ext cx="10859486" cy="7720506"/>
          </a:xfrm>
          <a:custGeom>
            <a:avLst/>
            <a:gdLst/>
            <a:ahLst/>
            <a:cxnLst/>
            <a:rect l="l" t="t" r="r" b="b"/>
            <a:pathLst>
              <a:path w="10859486" h="7720506">
                <a:moveTo>
                  <a:pt x="0" y="0"/>
                </a:moveTo>
                <a:lnTo>
                  <a:pt x="10859486" y="0"/>
                </a:lnTo>
                <a:lnTo>
                  <a:pt x="10859486" y="7720505"/>
                </a:lnTo>
                <a:lnTo>
                  <a:pt x="0" y="7720505"/>
                </a:lnTo>
                <a:lnTo>
                  <a:pt x="0" y="0"/>
                </a:lnTo>
                <a:close/>
              </a:path>
            </a:pathLst>
          </a:custGeom>
          <a:blipFill>
            <a:blip r:embed="rId2"/>
            <a:stretch>
              <a:fillRect/>
            </a:stretch>
          </a:blipFill>
        </p:spPr>
      </p:sp>
      <p:sp>
        <p:nvSpPr>
          <p:cNvPr id="9" name="TextBox 9"/>
          <p:cNvSpPr txBox="1"/>
          <p:nvPr/>
        </p:nvSpPr>
        <p:spPr>
          <a:xfrm>
            <a:off x="495300" y="93202"/>
            <a:ext cx="13850660" cy="840120"/>
          </a:xfrm>
          <a:prstGeom prst="rect">
            <a:avLst/>
          </a:prstGeom>
        </p:spPr>
        <p:txBody>
          <a:bodyPr lIns="0" tIns="0" rIns="0" bIns="0" rtlCol="0" anchor="t">
            <a:spAutoFit/>
          </a:bodyPr>
          <a:lstStyle/>
          <a:p>
            <a:pPr algn="l">
              <a:lnSpc>
                <a:spcPts val="6961"/>
              </a:lnSpc>
            </a:pPr>
            <a:r>
              <a:rPr lang="en-US" sz="4972">
                <a:solidFill>
                  <a:srgbClr val="2B4A9D"/>
                </a:solidFill>
                <a:latin typeface="Montserrat Bold"/>
                <a:ea typeface="Montserrat Bold"/>
                <a:cs typeface="Montserrat Bold"/>
                <a:sym typeface="Montserrat Bold"/>
              </a:rPr>
              <a:t>3. THỬ NGHIỆM VÀ ĐÁNH GIÁ HỆ THỐNG</a:t>
            </a:r>
          </a:p>
        </p:txBody>
      </p:sp>
      <p:sp>
        <p:nvSpPr>
          <p:cNvPr id="10" name="TextBox 10"/>
          <p:cNvSpPr txBox="1"/>
          <p:nvPr/>
        </p:nvSpPr>
        <p:spPr>
          <a:xfrm>
            <a:off x="4618227" y="8973715"/>
            <a:ext cx="8076248" cy="588219"/>
          </a:xfrm>
          <a:prstGeom prst="rect">
            <a:avLst/>
          </a:prstGeom>
        </p:spPr>
        <p:txBody>
          <a:bodyPr lIns="0" tIns="0" rIns="0" bIns="0" rtlCol="0" anchor="t">
            <a:spAutoFit/>
          </a:bodyPr>
          <a:lstStyle/>
          <a:p>
            <a:pPr algn="ctr">
              <a:lnSpc>
                <a:spcPts val="4798"/>
              </a:lnSpc>
              <a:spcBef>
                <a:spcPct val="0"/>
              </a:spcBef>
            </a:pPr>
            <a:r>
              <a:rPr lang="en-US" sz="4046">
                <a:solidFill>
                  <a:srgbClr val="2B4A9D"/>
                </a:solidFill>
                <a:latin typeface="Montserrat Bold"/>
                <a:ea typeface="Montserrat Bold"/>
                <a:cs typeface="Montserrat Bold"/>
                <a:sym typeface="Montserrat Bold"/>
              </a:rPr>
              <a:t>Giá trị lịch sử dữ liệu thu được</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4133221" y="5143405"/>
            <a:ext cx="8266176" cy="8754599"/>
            <a:chOff x="0" y="0"/>
            <a:chExt cx="8266176" cy="8754593"/>
          </a:xfrm>
        </p:grpSpPr>
        <p:sp>
          <p:nvSpPr>
            <p:cNvPr id="3" name="Freeform 3"/>
            <p:cNvSpPr/>
            <p:nvPr/>
          </p:nvSpPr>
          <p:spPr>
            <a:xfrm>
              <a:off x="4133215" y="879094"/>
              <a:ext cx="3451987" cy="4264533"/>
            </a:xfrm>
            <a:custGeom>
              <a:avLst/>
              <a:gdLst/>
              <a:ahLst/>
              <a:cxnLst/>
              <a:rect l="l" t="t" r="r" b="b"/>
              <a:pathLst>
                <a:path w="3451987" h="4264533">
                  <a:moveTo>
                    <a:pt x="0" y="0"/>
                  </a:moveTo>
                  <a:lnTo>
                    <a:pt x="0" y="4264533"/>
                  </a:lnTo>
                  <a:lnTo>
                    <a:pt x="3451987" y="4264533"/>
                  </a:lnTo>
                  <a:lnTo>
                    <a:pt x="0" y="0"/>
                  </a:lnTo>
                  <a:close/>
                </a:path>
              </a:pathLst>
            </a:custGeom>
            <a:solidFill>
              <a:srgbClr val="13538A"/>
            </a:solidFill>
          </p:spPr>
        </p:sp>
      </p:grpSp>
      <p:grpSp>
        <p:nvGrpSpPr>
          <p:cNvPr id="4" name="Group 4"/>
          <p:cNvGrpSpPr>
            <a:grpSpLocks noChangeAspect="1"/>
          </p:cNvGrpSpPr>
          <p:nvPr/>
        </p:nvGrpSpPr>
        <p:grpSpPr>
          <a:xfrm>
            <a:off x="13634466" y="5585717"/>
            <a:ext cx="8629564" cy="8823122"/>
            <a:chOff x="0" y="0"/>
            <a:chExt cx="8629561" cy="8823122"/>
          </a:xfrm>
        </p:grpSpPr>
        <p:sp>
          <p:nvSpPr>
            <p:cNvPr id="5" name="Freeform 5"/>
            <p:cNvSpPr/>
            <p:nvPr/>
          </p:nvSpPr>
          <p:spPr>
            <a:xfrm>
              <a:off x="897890" y="591947"/>
              <a:ext cx="3755644" cy="4109339"/>
            </a:xfrm>
            <a:custGeom>
              <a:avLst/>
              <a:gdLst/>
              <a:ahLst/>
              <a:cxnLst/>
              <a:rect l="l" t="t" r="r" b="b"/>
              <a:pathLst>
                <a:path w="3755644" h="4109339">
                  <a:moveTo>
                    <a:pt x="3755644" y="0"/>
                  </a:moveTo>
                  <a:lnTo>
                    <a:pt x="0" y="4109339"/>
                  </a:lnTo>
                  <a:lnTo>
                    <a:pt x="3755644" y="4109339"/>
                  </a:lnTo>
                  <a:lnTo>
                    <a:pt x="3755644" y="0"/>
                  </a:lnTo>
                  <a:close/>
                </a:path>
              </a:pathLst>
            </a:custGeom>
            <a:solidFill>
              <a:srgbClr val="0075C9"/>
            </a:solidFill>
          </p:spPr>
        </p:sp>
      </p:grpSp>
      <p:grpSp>
        <p:nvGrpSpPr>
          <p:cNvPr id="6" name="Group 6"/>
          <p:cNvGrpSpPr>
            <a:grpSpLocks noChangeAspect="1"/>
          </p:cNvGrpSpPr>
          <p:nvPr/>
        </p:nvGrpSpPr>
        <p:grpSpPr>
          <a:xfrm>
            <a:off x="13634409" y="-3915851"/>
            <a:ext cx="8868442" cy="8555841"/>
            <a:chOff x="0" y="0"/>
            <a:chExt cx="8868435" cy="8555850"/>
          </a:xfrm>
        </p:grpSpPr>
        <p:sp>
          <p:nvSpPr>
            <p:cNvPr id="7" name="Freeform 7"/>
            <p:cNvSpPr/>
            <p:nvPr/>
          </p:nvSpPr>
          <p:spPr>
            <a:xfrm>
              <a:off x="457327" y="3915791"/>
              <a:ext cx="4196334" cy="3627120"/>
            </a:xfrm>
            <a:custGeom>
              <a:avLst/>
              <a:gdLst/>
              <a:ahLst/>
              <a:cxnLst/>
              <a:rect l="l" t="t" r="r" b="b"/>
              <a:pathLst>
                <a:path w="4196334" h="3627120">
                  <a:moveTo>
                    <a:pt x="0" y="0"/>
                  </a:moveTo>
                  <a:lnTo>
                    <a:pt x="4196334" y="3627120"/>
                  </a:lnTo>
                  <a:lnTo>
                    <a:pt x="4196334" y="0"/>
                  </a:lnTo>
                  <a:close/>
                </a:path>
              </a:pathLst>
            </a:custGeom>
            <a:solidFill>
              <a:srgbClr val="0075C9"/>
            </a:solidFill>
          </p:spPr>
        </p:sp>
      </p:grpSp>
      <p:sp>
        <p:nvSpPr>
          <p:cNvPr id="8" name="TextBox 8"/>
          <p:cNvSpPr txBox="1"/>
          <p:nvPr/>
        </p:nvSpPr>
        <p:spPr>
          <a:xfrm>
            <a:off x="495300" y="93202"/>
            <a:ext cx="13850660" cy="840120"/>
          </a:xfrm>
          <a:prstGeom prst="rect">
            <a:avLst/>
          </a:prstGeom>
        </p:spPr>
        <p:txBody>
          <a:bodyPr lIns="0" tIns="0" rIns="0" bIns="0" rtlCol="0" anchor="t">
            <a:spAutoFit/>
          </a:bodyPr>
          <a:lstStyle/>
          <a:p>
            <a:pPr algn="l">
              <a:lnSpc>
                <a:spcPts val="6961"/>
              </a:lnSpc>
            </a:pPr>
            <a:r>
              <a:rPr lang="en-US" sz="4972">
                <a:solidFill>
                  <a:srgbClr val="2B4A9D"/>
                </a:solidFill>
                <a:latin typeface="Montserrat Bold"/>
                <a:ea typeface="Montserrat Bold"/>
                <a:cs typeface="Montserrat Bold"/>
                <a:sym typeface="Montserrat Bold"/>
              </a:rPr>
              <a:t>3. THỬ NGHIỆM VÀ ĐÁNH GIÁ HỆ THỐNG</a:t>
            </a:r>
          </a:p>
        </p:txBody>
      </p:sp>
      <p:sp>
        <p:nvSpPr>
          <p:cNvPr id="9" name="TextBox 9"/>
          <p:cNvSpPr txBox="1"/>
          <p:nvPr/>
        </p:nvSpPr>
        <p:spPr>
          <a:xfrm>
            <a:off x="2259433" y="1253256"/>
            <a:ext cx="14082367" cy="7790013"/>
          </a:xfrm>
          <a:prstGeom prst="rect">
            <a:avLst/>
          </a:prstGeom>
        </p:spPr>
        <p:txBody>
          <a:bodyPr lIns="0" tIns="0" rIns="0" bIns="0" rtlCol="0" anchor="t">
            <a:spAutoFit/>
          </a:bodyPr>
          <a:lstStyle/>
          <a:p>
            <a:pPr algn="l">
              <a:lnSpc>
                <a:spcPts val="3870"/>
              </a:lnSpc>
            </a:pPr>
            <a:r>
              <a:rPr lang="en-US" sz="3263">
                <a:solidFill>
                  <a:srgbClr val="2B4A9D"/>
                </a:solidFill>
                <a:latin typeface="Montserrat Bold"/>
                <a:ea typeface="Montserrat Bold"/>
                <a:cs typeface="Montserrat Bold"/>
                <a:sym typeface="Montserrat Bold"/>
              </a:rPr>
              <a:t>-Nhận xét đánh giá:</a:t>
            </a:r>
          </a:p>
          <a:p>
            <a:pPr algn="l">
              <a:lnSpc>
                <a:spcPts val="3870"/>
              </a:lnSpc>
            </a:pPr>
            <a:endParaRPr lang="en-US" sz="3263">
              <a:solidFill>
                <a:srgbClr val="2B4A9D"/>
              </a:solidFill>
              <a:latin typeface="Montserrat Bold"/>
              <a:ea typeface="Montserrat Bold"/>
              <a:cs typeface="Montserrat Bold"/>
              <a:sym typeface="Montserrat Bold"/>
            </a:endParaRPr>
          </a:p>
          <a:p>
            <a:pPr algn="l">
              <a:lnSpc>
                <a:spcPts val="3870"/>
              </a:lnSpc>
            </a:pPr>
            <a:r>
              <a:rPr lang="en-US" sz="3263">
                <a:solidFill>
                  <a:srgbClr val="2B4A9D"/>
                </a:solidFill>
                <a:latin typeface="Montserrat"/>
                <a:ea typeface="Montserrat"/>
                <a:cs typeface="Montserrat"/>
                <a:sym typeface="Montserrat"/>
              </a:rPr>
              <a:t>+ Ưu điểm:</a:t>
            </a:r>
          </a:p>
          <a:p>
            <a:pPr algn="l">
              <a:lnSpc>
                <a:spcPts val="3870"/>
              </a:lnSpc>
            </a:pPr>
            <a:r>
              <a:rPr lang="en-US" sz="3263">
                <a:solidFill>
                  <a:srgbClr val="2B4A9D"/>
                </a:solidFill>
                <a:latin typeface="Montserrat"/>
                <a:ea typeface="Montserrat"/>
                <a:cs typeface="Montserrat"/>
                <a:sym typeface="Montserrat"/>
              </a:rPr>
              <a:t>·Mô hình đã có thể đo được cường độ ánh sáng</a:t>
            </a:r>
          </a:p>
          <a:p>
            <a:pPr algn="l">
              <a:lnSpc>
                <a:spcPts val="3870"/>
              </a:lnSpc>
            </a:pPr>
            <a:r>
              <a:rPr lang="en-US" sz="3263">
                <a:solidFill>
                  <a:srgbClr val="2B4A9D"/>
                </a:solidFill>
                <a:latin typeface="Montserrat"/>
                <a:ea typeface="Montserrat"/>
                <a:cs typeface="Montserrat"/>
                <a:sym typeface="Montserrat"/>
              </a:rPr>
              <a:t>·Xử lý tự động bơm nước khi độ ẩm không đạt yêu cầu</a:t>
            </a:r>
          </a:p>
          <a:p>
            <a:pPr algn="l">
              <a:lnSpc>
                <a:spcPts val="3870"/>
              </a:lnSpc>
            </a:pPr>
            <a:r>
              <a:rPr lang="en-US" sz="3263">
                <a:solidFill>
                  <a:srgbClr val="2B4A9D"/>
                </a:solidFill>
                <a:latin typeface="Montserrat"/>
                <a:ea typeface="Montserrat"/>
                <a:cs typeface="Montserrat"/>
                <a:sym typeface="Montserrat"/>
              </a:rPr>
              <a:t>·Dễ quan sát, dễ sử dụng</a:t>
            </a:r>
          </a:p>
          <a:p>
            <a:pPr algn="l">
              <a:lnSpc>
                <a:spcPts val="3870"/>
              </a:lnSpc>
            </a:pPr>
            <a:r>
              <a:rPr lang="en-US" sz="3263">
                <a:solidFill>
                  <a:srgbClr val="2B4A9D"/>
                </a:solidFill>
                <a:latin typeface="Montserrat"/>
                <a:ea typeface="Montserrat"/>
                <a:cs typeface="Montserrat"/>
                <a:sym typeface="Montserrat"/>
              </a:rPr>
              <a:t>·Hệ thống tiêu thụ điện năng ít</a:t>
            </a:r>
          </a:p>
          <a:p>
            <a:pPr algn="l">
              <a:lnSpc>
                <a:spcPts val="3870"/>
              </a:lnSpc>
            </a:pPr>
            <a:r>
              <a:rPr lang="en-US" sz="3263">
                <a:solidFill>
                  <a:srgbClr val="2B4A9D"/>
                </a:solidFill>
                <a:latin typeface="Montserrat"/>
                <a:ea typeface="Montserrat"/>
                <a:cs typeface="Montserrat"/>
                <a:sym typeface="Montserrat"/>
              </a:rPr>
              <a:t>·Có nguồn cung cấp cho mạch</a:t>
            </a:r>
          </a:p>
          <a:p>
            <a:pPr algn="l">
              <a:lnSpc>
                <a:spcPts val="3870"/>
              </a:lnSpc>
            </a:pPr>
            <a:r>
              <a:rPr lang="en-US" sz="3263">
                <a:solidFill>
                  <a:srgbClr val="2B4A9D"/>
                </a:solidFill>
                <a:latin typeface="Montserrat"/>
                <a:ea typeface="Montserrat"/>
                <a:cs typeface="Montserrat"/>
                <a:sym typeface="Montserrat"/>
              </a:rPr>
              <a:t>·Xử lý tự động quay khi cường độ ánh sáng không đủ</a:t>
            </a:r>
          </a:p>
          <a:p>
            <a:pPr algn="l">
              <a:lnSpc>
                <a:spcPts val="3870"/>
              </a:lnSpc>
            </a:pPr>
            <a:endParaRPr lang="en-US" sz="3263">
              <a:solidFill>
                <a:srgbClr val="2B4A9D"/>
              </a:solidFill>
              <a:latin typeface="Montserrat"/>
              <a:ea typeface="Montserrat"/>
              <a:cs typeface="Montserrat"/>
              <a:sym typeface="Montserrat"/>
            </a:endParaRPr>
          </a:p>
          <a:p>
            <a:pPr algn="l">
              <a:lnSpc>
                <a:spcPts val="3870"/>
              </a:lnSpc>
            </a:pPr>
            <a:r>
              <a:rPr lang="en-US" sz="3263">
                <a:solidFill>
                  <a:srgbClr val="2B4A9D"/>
                </a:solidFill>
                <a:latin typeface="Montserrat"/>
                <a:ea typeface="Montserrat"/>
                <a:cs typeface="Montserrat"/>
                <a:sym typeface="Montserrat"/>
              </a:rPr>
              <a:t>+ Nhược điểm:</a:t>
            </a:r>
          </a:p>
          <a:p>
            <a:pPr algn="l">
              <a:lnSpc>
                <a:spcPts val="3870"/>
              </a:lnSpc>
            </a:pPr>
            <a:r>
              <a:rPr lang="en-US" sz="3263">
                <a:solidFill>
                  <a:srgbClr val="2B4A9D"/>
                </a:solidFill>
                <a:latin typeface="Montserrat"/>
                <a:ea typeface="Montserrat"/>
                <a:cs typeface="Montserrat"/>
                <a:sym typeface="Montserrat"/>
              </a:rPr>
              <a:t>·Hệ thống bơm nước còn chưa được tối ưu về đường dẫn</a:t>
            </a:r>
          </a:p>
          <a:p>
            <a:pPr algn="l">
              <a:lnSpc>
                <a:spcPts val="3870"/>
              </a:lnSpc>
            </a:pPr>
            <a:r>
              <a:rPr lang="en-US" sz="3263">
                <a:solidFill>
                  <a:srgbClr val="2B4A9D"/>
                </a:solidFill>
                <a:latin typeface="Montserrat"/>
                <a:ea typeface="Montserrat"/>
                <a:cs typeface="Montserrat"/>
                <a:sym typeface="Montserrat"/>
              </a:rPr>
              <a:t>·Hệ thống dây điện của sản phẩm còn nhiều sự chồng chéo, rối mắt</a:t>
            </a:r>
          </a:p>
          <a:p>
            <a:pPr algn="l">
              <a:lnSpc>
                <a:spcPts val="3870"/>
              </a:lnSpc>
            </a:pPr>
            <a:r>
              <a:rPr lang="en-US" sz="3263">
                <a:solidFill>
                  <a:srgbClr val="2B4A9D"/>
                </a:solidFill>
                <a:latin typeface="Montserrat"/>
                <a:ea typeface="Montserrat"/>
                <a:cs typeface="Montserrat"/>
                <a:sym typeface="Montserrat"/>
              </a:rPr>
              <a:t>·Mô hình còn thô sơ chưa có khả năng phát triển với quy mô lớn</a:t>
            </a:r>
          </a:p>
          <a:p>
            <a:pPr algn="l">
              <a:lnSpc>
                <a:spcPts val="3870"/>
              </a:lnSpc>
            </a:pPr>
            <a:r>
              <a:rPr lang="en-US" sz="3263">
                <a:solidFill>
                  <a:srgbClr val="2B4A9D"/>
                </a:solidFill>
                <a:latin typeface="Montserrat"/>
                <a:ea typeface="Montserrat"/>
                <a:cs typeface="Montserrat"/>
                <a:sym typeface="Montserrat"/>
              </a:rPr>
              <a:t>·Chưa thể theo dõi trực tiếp cây trồng 24/7</a:t>
            </a:r>
          </a:p>
          <a:p>
            <a:pPr algn="l">
              <a:lnSpc>
                <a:spcPts val="3870"/>
              </a:lnSpc>
              <a:spcBef>
                <a:spcPct val="0"/>
              </a:spcBef>
            </a:pPr>
            <a:endParaRPr lang="en-US" sz="3263">
              <a:solidFill>
                <a:srgbClr val="2B4A9D"/>
              </a:solidFill>
              <a:latin typeface="Montserrat"/>
              <a:ea typeface="Montserrat"/>
              <a:cs typeface="Montserrat"/>
              <a:sym typeface="Montserrat"/>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6551" y="-63503"/>
            <a:ext cx="8987714" cy="10413206"/>
          </a:xfrm>
          <a:custGeom>
            <a:avLst/>
            <a:gdLst/>
            <a:ahLst/>
            <a:cxnLst/>
            <a:rect l="l" t="t" r="r" b="b"/>
            <a:pathLst>
              <a:path w="8987714" h="10413206">
                <a:moveTo>
                  <a:pt x="0" y="0"/>
                </a:moveTo>
                <a:lnTo>
                  <a:pt x="8987714" y="0"/>
                </a:lnTo>
                <a:lnTo>
                  <a:pt x="8987714" y="10413206"/>
                </a:lnTo>
                <a:lnTo>
                  <a:pt x="0" y="104132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9803225" y="437036"/>
            <a:ext cx="13191211" cy="15230751"/>
          </a:xfrm>
          <a:custGeom>
            <a:avLst/>
            <a:gdLst/>
            <a:ahLst/>
            <a:cxnLst/>
            <a:rect l="l" t="t" r="r" b="b"/>
            <a:pathLst>
              <a:path w="13191211" h="15230751">
                <a:moveTo>
                  <a:pt x="0" y="0"/>
                </a:moveTo>
                <a:lnTo>
                  <a:pt x="13191211" y="0"/>
                </a:lnTo>
                <a:lnTo>
                  <a:pt x="13191211" y="15230751"/>
                </a:lnTo>
                <a:lnTo>
                  <a:pt x="0" y="152307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TextBox 4"/>
          <p:cNvSpPr txBox="1"/>
          <p:nvPr/>
        </p:nvSpPr>
        <p:spPr>
          <a:xfrm>
            <a:off x="761893" y="3358577"/>
            <a:ext cx="12905231" cy="4682436"/>
          </a:xfrm>
          <a:prstGeom prst="rect">
            <a:avLst/>
          </a:prstGeom>
        </p:spPr>
        <p:txBody>
          <a:bodyPr lIns="0" tIns="0" rIns="0" bIns="0" rtlCol="0" anchor="t">
            <a:spAutoFit/>
          </a:bodyPr>
          <a:lstStyle/>
          <a:p>
            <a:pPr algn="l">
              <a:lnSpc>
                <a:spcPts val="9280"/>
              </a:lnSpc>
            </a:pPr>
            <a:r>
              <a:rPr lang="en-US" sz="6629" spc="662" dirty="0" err="1">
                <a:solidFill>
                  <a:srgbClr val="5271FF"/>
                </a:solidFill>
                <a:latin typeface="Montserrat Bold"/>
                <a:ea typeface="Montserrat Bold"/>
                <a:cs typeface="Montserrat Bold"/>
                <a:sym typeface="Montserrat Bold"/>
              </a:rPr>
              <a:t>Nghiên</a:t>
            </a:r>
            <a:r>
              <a:rPr lang="en-US" sz="6629" spc="662" dirty="0">
                <a:solidFill>
                  <a:srgbClr val="5271FF"/>
                </a:solidFill>
                <a:latin typeface="Montserrat Bold"/>
                <a:ea typeface="Montserrat Bold"/>
                <a:cs typeface="Montserrat Bold"/>
                <a:sym typeface="Montserrat Bold"/>
              </a:rPr>
              <a:t> </a:t>
            </a:r>
            <a:r>
              <a:rPr lang="en-US" sz="6629" spc="662" dirty="0" err="1">
                <a:solidFill>
                  <a:srgbClr val="5271FF"/>
                </a:solidFill>
                <a:latin typeface="Montserrat Bold"/>
                <a:ea typeface="Montserrat Bold"/>
                <a:cs typeface="Montserrat Bold"/>
                <a:sym typeface="Montserrat Bold"/>
              </a:rPr>
              <a:t>cứu</a:t>
            </a:r>
            <a:r>
              <a:rPr lang="en-US" sz="6629" spc="662" dirty="0">
                <a:solidFill>
                  <a:srgbClr val="5271FF"/>
                </a:solidFill>
                <a:latin typeface="Montserrat Bold"/>
                <a:ea typeface="Montserrat Bold"/>
                <a:cs typeface="Montserrat Bold"/>
                <a:sym typeface="Montserrat Bold"/>
              </a:rPr>
              <a:t> </a:t>
            </a:r>
            <a:r>
              <a:rPr lang="en-US" sz="6629" spc="662" dirty="0" err="1">
                <a:solidFill>
                  <a:srgbClr val="5271FF"/>
                </a:solidFill>
                <a:latin typeface="Montserrat Bold"/>
                <a:ea typeface="Montserrat Bold"/>
                <a:cs typeface="Montserrat Bold"/>
                <a:sym typeface="Montserrat Bold"/>
              </a:rPr>
              <a:t>phát</a:t>
            </a:r>
            <a:r>
              <a:rPr lang="en-US" sz="6629" spc="662" dirty="0">
                <a:solidFill>
                  <a:srgbClr val="5271FF"/>
                </a:solidFill>
                <a:latin typeface="Montserrat Bold"/>
                <a:ea typeface="Montserrat Bold"/>
                <a:cs typeface="Montserrat Bold"/>
                <a:sym typeface="Montserrat Bold"/>
              </a:rPr>
              <a:t> </a:t>
            </a:r>
            <a:r>
              <a:rPr lang="en-US" sz="6629" spc="662" dirty="0" err="1">
                <a:solidFill>
                  <a:srgbClr val="5271FF"/>
                </a:solidFill>
                <a:latin typeface="Montserrat Bold"/>
                <a:ea typeface="Montserrat Bold"/>
                <a:cs typeface="Montserrat Bold"/>
                <a:sym typeface="Montserrat Bold"/>
              </a:rPr>
              <a:t>triển</a:t>
            </a:r>
            <a:r>
              <a:rPr lang="en-US" sz="6629" spc="662" dirty="0">
                <a:solidFill>
                  <a:srgbClr val="5271FF"/>
                </a:solidFill>
                <a:latin typeface="Montserrat Bold"/>
                <a:ea typeface="Montserrat Bold"/>
                <a:cs typeface="Montserrat Bold"/>
                <a:sym typeface="Montserrat Bold"/>
              </a:rPr>
              <a:t> </a:t>
            </a:r>
            <a:r>
              <a:rPr lang="en-US" sz="6629" spc="662" dirty="0" err="1">
                <a:solidFill>
                  <a:srgbClr val="5271FF"/>
                </a:solidFill>
                <a:latin typeface="Montserrat Bold"/>
                <a:ea typeface="Montserrat Bold"/>
                <a:cs typeface="Montserrat Bold"/>
                <a:sym typeface="Montserrat Bold"/>
              </a:rPr>
              <a:t>hệ</a:t>
            </a:r>
            <a:r>
              <a:rPr lang="en-US" sz="6629" spc="662" dirty="0">
                <a:solidFill>
                  <a:srgbClr val="5271FF"/>
                </a:solidFill>
                <a:latin typeface="Montserrat Bold"/>
                <a:ea typeface="Montserrat Bold"/>
                <a:cs typeface="Montserrat Bold"/>
                <a:sym typeface="Montserrat Bold"/>
              </a:rPr>
              <a:t> </a:t>
            </a:r>
            <a:r>
              <a:rPr lang="en-US" sz="6629" spc="662" dirty="0" err="1">
                <a:solidFill>
                  <a:srgbClr val="5271FF"/>
                </a:solidFill>
                <a:latin typeface="Montserrat Bold"/>
                <a:ea typeface="Montserrat Bold"/>
                <a:cs typeface="Montserrat Bold"/>
                <a:sym typeface="Montserrat Bold"/>
              </a:rPr>
              <a:t>thống</a:t>
            </a:r>
            <a:r>
              <a:rPr lang="en-US" sz="6629" spc="662" dirty="0">
                <a:solidFill>
                  <a:srgbClr val="5271FF"/>
                </a:solidFill>
                <a:latin typeface="Montserrat Bold"/>
                <a:ea typeface="Montserrat Bold"/>
                <a:cs typeface="Montserrat Bold"/>
                <a:sym typeface="Montserrat Bold"/>
              </a:rPr>
              <a:t> </a:t>
            </a:r>
            <a:r>
              <a:rPr lang="en-US" sz="6629" spc="662" dirty="0" err="1">
                <a:solidFill>
                  <a:srgbClr val="5271FF"/>
                </a:solidFill>
                <a:latin typeface="Montserrat Bold"/>
                <a:ea typeface="Montserrat Bold"/>
                <a:cs typeface="Montserrat Bold"/>
                <a:sym typeface="Montserrat Bold"/>
              </a:rPr>
              <a:t>tưới</a:t>
            </a:r>
            <a:r>
              <a:rPr lang="en-US" sz="6629" spc="662" dirty="0">
                <a:solidFill>
                  <a:srgbClr val="5271FF"/>
                </a:solidFill>
                <a:latin typeface="Montserrat Bold"/>
                <a:ea typeface="Montserrat Bold"/>
                <a:cs typeface="Montserrat Bold"/>
                <a:sym typeface="Montserrat Bold"/>
              </a:rPr>
              <a:t> </a:t>
            </a:r>
            <a:r>
              <a:rPr lang="en-US" sz="6629" spc="662" dirty="0" err="1">
                <a:solidFill>
                  <a:srgbClr val="5271FF"/>
                </a:solidFill>
                <a:latin typeface="Montserrat Bold"/>
                <a:ea typeface="Montserrat Bold"/>
                <a:cs typeface="Montserrat Bold"/>
                <a:sym typeface="Montserrat Bold"/>
              </a:rPr>
              <a:t>tự</a:t>
            </a:r>
            <a:r>
              <a:rPr lang="en-US" sz="6629" spc="662" dirty="0">
                <a:solidFill>
                  <a:srgbClr val="5271FF"/>
                </a:solidFill>
                <a:latin typeface="Montserrat Bold"/>
                <a:ea typeface="Montserrat Bold"/>
                <a:cs typeface="Montserrat Bold"/>
                <a:sym typeface="Montserrat Bold"/>
              </a:rPr>
              <a:t> </a:t>
            </a:r>
            <a:r>
              <a:rPr lang="en-US" sz="6629" spc="662" dirty="0" err="1">
                <a:solidFill>
                  <a:srgbClr val="5271FF"/>
                </a:solidFill>
                <a:latin typeface="Montserrat Bold"/>
                <a:ea typeface="Montserrat Bold"/>
                <a:cs typeface="Montserrat Bold"/>
                <a:sym typeface="Montserrat Bold"/>
              </a:rPr>
              <a:t>động</a:t>
            </a:r>
            <a:r>
              <a:rPr lang="en-US" sz="6629" spc="662" dirty="0">
                <a:solidFill>
                  <a:srgbClr val="5271FF"/>
                </a:solidFill>
                <a:latin typeface="Montserrat Bold"/>
                <a:ea typeface="Montserrat Bold"/>
                <a:cs typeface="Montserrat Bold"/>
                <a:sym typeface="Montserrat Bold"/>
              </a:rPr>
              <a:t> </a:t>
            </a:r>
            <a:r>
              <a:rPr lang="en-US" sz="6629" spc="662" dirty="0" err="1">
                <a:solidFill>
                  <a:srgbClr val="5271FF"/>
                </a:solidFill>
                <a:latin typeface="Montserrat Bold"/>
                <a:ea typeface="Montserrat Bold"/>
                <a:cs typeface="Montserrat Bold"/>
                <a:sym typeface="Montserrat Bold"/>
              </a:rPr>
              <a:t>sử</a:t>
            </a:r>
            <a:r>
              <a:rPr lang="en-US" sz="6629" spc="662" dirty="0">
                <a:solidFill>
                  <a:srgbClr val="5271FF"/>
                </a:solidFill>
                <a:latin typeface="Montserrat Bold"/>
                <a:ea typeface="Montserrat Bold"/>
                <a:cs typeface="Montserrat Bold"/>
                <a:sym typeface="Montserrat Bold"/>
              </a:rPr>
              <a:t> </a:t>
            </a:r>
            <a:r>
              <a:rPr lang="en-US" sz="6629" spc="662" dirty="0" err="1">
                <a:solidFill>
                  <a:srgbClr val="5271FF"/>
                </a:solidFill>
                <a:latin typeface="Montserrat Bold"/>
                <a:ea typeface="Montserrat Bold"/>
                <a:cs typeface="Montserrat Bold"/>
                <a:sym typeface="Montserrat Bold"/>
              </a:rPr>
              <a:t>dụng</a:t>
            </a:r>
            <a:r>
              <a:rPr lang="en-US" sz="6629" spc="662" dirty="0">
                <a:solidFill>
                  <a:srgbClr val="5271FF"/>
                </a:solidFill>
                <a:latin typeface="Montserrat Bold"/>
                <a:ea typeface="Montserrat Bold"/>
                <a:cs typeface="Montserrat Bold"/>
                <a:sym typeface="Montserrat Bold"/>
              </a:rPr>
              <a:t> </a:t>
            </a:r>
            <a:r>
              <a:rPr lang="en-US" sz="6629" spc="662" dirty="0" err="1">
                <a:solidFill>
                  <a:srgbClr val="5271FF"/>
                </a:solidFill>
                <a:latin typeface="Montserrat Bold"/>
                <a:ea typeface="Montserrat Bold"/>
                <a:cs typeface="Montserrat Bold"/>
                <a:sym typeface="Montserrat Bold"/>
              </a:rPr>
              <a:t>hệ</a:t>
            </a:r>
            <a:r>
              <a:rPr lang="en-US" sz="6629" spc="662" dirty="0">
                <a:solidFill>
                  <a:srgbClr val="5271FF"/>
                </a:solidFill>
                <a:latin typeface="Montserrat Bold"/>
                <a:ea typeface="Montserrat Bold"/>
                <a:cs typeface="Montserrat Bold"/>
                <a:sym typeface="Montserrat Bold"/>
              </a:rPr>
              <a:t> </a:t>
            </a:r>
            <a:r>
              <a:rPr lang="en-US" sz="6629" spc="662" dirty="0" err="1">
                <a:solidFill>
                  <a:srgbClr val="5271FF"/>
                </a:solidFill>
                <a:latin typeface="Montserrat Bold"/>
                <a:ea typeface="Montserrat Bold"/>
                <a:cs typeface="Montserrat Bold"/>
                <a:sym typeface="Montserrat Bold"/>
              </a:rPr>
              <a:t>điều</a:t>
            </a:r>
            <a:r>
              <a:rPr lang="en-US" sz="6629" spc="662" dirty="0">
                <a:solidFill>
                  <a:srgbClr val="5271FF"/>
                </a:solidFill>
                <a:latin typeface="Montserrat Bold"/>
                <a:ea typeface="Montserrat Bold"/>
                <a:cs typeface="Montserrat Bold"/>
                <a:sym typeface="Montserrat Bold"/>
              </a:rPr>
              <a:t> </a:t>
            </a:r>
            <a:r>
              <a:rPr lang="en-US" sz="6629" spc="662" dirty="0" err="1">
                <a:solidFill>
                  <a:srgbClr val="5271FF"/>
                </a:solidFill>
                <a:latin typeface="Montserrat Bold"/>
                <a:ea typeface="Montserrat Bold"/>
                <a:cs typeface="Montserrat Bold"/>
                <a:sym typeface="Montserrat Bold"/>
              </a:rPr>
              <a:t>hành</a:t>
            </a:r>
            <a:r>
              <a:rPr lang="en-US" sz="6629" spc="662" dirty="0">
                <a:solidFill>
                  <a:srgbClr val="5271FF"/>
                </a:solidFill>
                <a:latin typeface="Montserrat Bold"/>
                <a:ea typeface="Montserrat Bold"/>
                <a:cs typeface="Montserrat Bold"/>
                <a:sym typeface="Montserrat Bold"/>
              </a:rPr>
              <a:t> </a:t>
            </a:r>
            <a:r>
              <a:rPr lang="en-US" sz="6629" spc="662" dirty="0" err="1">
                <a:solidFill>
                  <a:srgbClr val="5271FF"/>
                </a:solidFill>
                <a:latin typeface="Montserrat Bold"/>
                <a:ea typeface="Montserrat Bold"/>
                <a:cs typeface="Montserrat Bold"/>
                <a:sym typeface="Montserrat Bold"/>
              </a:rPr>
              <a:t>thời</a:t>
            </a:r>
            <a:r>
              <a:rPr lang="en-US" sz="6629" spc="662" dirty="0">
                <a:solidFill>
                  <a:srgbClr val="5271FF"/>
                </a:solidFill>
                <a:latin typeface="Montserrat Bold"/>
                <a:ea typeface="Montserrat Bold"/>
                <a:cs typeface="Montserrat Bold"/>
                <a:sym typeface="Montserrat Bold"/>
              </a:rPr>
              <a:t> </a:t>
            </a:r>
            <a:r>
              <a:rPr lang="en-US" sz="6629" spc="662" dirty="0" err="1">
                <a:solidFill>
                  <a:srgbClr val="5271FF"/>
                </a:solidFill>
                <a:latin typeface="Montserrat Bold"/>
                <a:ea typeface="Montserrat Bold"/>
                <a:cs typeface="Montserrat Bold"/>
                <a:sym typeface="Montserrat Bold"/>
              </a:rPr>
              <a:t>gian</a:t>
            </a:r>
            <a:r>
              <a:rPr lang="en-US" sz="6629" spc="662" dirty="0">
                <a:solidFill>
                  <a:srgbClr val="5271FF"/>
                </a:solidFill>
                <a:latin typeface="Montserrat Bold"/>
                <a:ea typeface="Montserrat Bold"/>
                <a:cs typeface="Montserrat Bold"/>
                <a:sym typeface="Montserrat Bold"/>
              </a:rPr>
              <a:t> </a:t>
            </a:r>
            <a:r>
              <a:rPr lang="en-US" sz="6629" spc="662" dirty="0" err="1">
                <a:solidFill>
                  <a:srgbClr val="5271FF"/>
                </a:solidFill>
                <a:latin typeface="Montserrat Bold"/>
                <a:ea typeface="Montserrat Bold"/>
                <a:cs typeface="Montserrat Bold"/>
                <a:sym typeface="Montserrat Bold"/>
              </a:rPr>
              <a:t>thực</a:t>
            </a:r>
            <a:endParaRPr lang="en-US" sz="6629" spc="662" dirty="0">
              <a:solidFill>
                <a:srgbClr val="5271FF"/>
              </a:solidFill>
              <a:latin typeface="Montserrat Bold"/>
              <a:ea typeface="Montserrat Bold"/>
              <a:cs typeface="Montserrat Bold"/>
              <a:sym typeface="Montserrat Bold"/>
            </a:endParaRPr>
          </a:p>
        </p:txBody>
      </p:sp>
      <p:sp>
        <p:nvSpPr>
          <p:cNvPr id="5" name="TextBox 5"/>
          <p:cNvSpPr txBox="1"/>
          <p:nvPr/>
        </p:nvSpPr>
        <p:spPr>
          <a:xfrm>
            <a:off x="2224840" y="8735997"/>
            <a:ext cx="2968463" cy="514350"/>
          </a:xfrm>
          <a:prstGeom prst="rect">
            <a:avLst/>
          </a:prstGeom>
        </p:spPr>
        <p:txBody>
          <a:bodyPr lIns="0" tIns="0" rIns="0" bIns="0" rtlCol="0" anchor="t">
            <a:spAutoFit/>
          </a:bodyPr>
          <a:lstStyle/>
          <a:p>
            <a:pPr algn="l">
              <a:lnSpc>
                <a:spcPts val="4200"/>
              </a:lnSpc>
            </a:pPr>
            <a:r>
              <a:rPr lang="en-US" sz="3000" spc="300">
                <a:solidFill>
                  <a:srgbClr val="000000"/>
                </a:solidFill>
                <a:latin typeface="Montserrat Bold"/>
                <a:ea typeface="Montserrat Bold"/>
                <a:cs typeface="Montserrat Bold"/>
                <a:sym typeface="Montserrat Bold"/>
              </a:rPr>
              <a:t>GIẢNG VIÊN: </a:t>
            </a:r>
          </a:p>
        </p:txBody>
      </p:sp>
      <p:sp>
        <p:nvSpPr>
          <p:cNvPr id="6" name="TextBox 6"/>
          <p:cNvSpPr txBox="1"/>
          <p:nvPr/>
        </p:nvSpPr>
        <p:spPr>
          <a:xfrm>
            <a:off x="12354411" y="1031053"/>
            <a:ext cx="3566094" cy="762000"/>
          </a:xfrm>
          <a:prstGeom prst="rect">
            <a:avLst/>
          </a:prstGeom>
        </p:spPr>
        <p:txBody>
          <a:bodyPr lIns="0" tIns="0" rIns="0" bIns="0" rtlCol="0" anchor="t">
            <a:spAutoFit/>
          </a:bodyPr>
          <a:lstStyle/>
          <a:p>
            <a:pPr algn="l">
              <a:lnSpc>
                <a:spcPts val="6299"/>
              </a:lnSpc>
            </a:pPr>
            <a:r>
              <a:rPr lang="en-US" sz="4500" spc="450">
                <a:solidFill>
                  <a:srgbClr val="000000"/>
                </a:solidFill>
                <a:latin typeface="Montserrat Bold"/>
                <a:ea typeface="Montserrat Bold"/>
                <a:cs typeface="Montserrat Bold"/>
                <a:sym typeface="Montserrat Bold"/>
              </a:rPr>
              <a:t>NHÓM 21</a:t>
            </a:r>
          </a:p>
        </p:txBody>
      </p:sp>
      <p:sp>
        <p:nvSpPr>
          <p:cNvPr id="7" name="TextBox 7"/>
          <p:cNvSpPr txBox="1"/>
          <p:nvPr/>
        </p:nvSpPr>
        <p:spPr>
          <a:xfrm>
            <a:off x="5193303" y="8735997"/>
            <a:ext cx="4669735" cy="1114224"/>
          </a:xfrm>
          <a:prstGeom prst="rect">
            <a:avLst/>
          </a:prstGeom>
        </p:spPr>
        <p:txBody>
          <a:bodyPr lIns="0" tIns="0" rIns="0" bIns="0" rtlCol="0" anchor="t">
            <a:spAutoFit/>
          </a:bodyPr>
          <a:lstStyle/>
          <a:p>
            <a:pPr algn="ctr">
              <a:lnSpc>
                <a:spcPts val="4524"/>
              </a:lnSpc>
            </a:pPr>
            <a:r>
              <a:rPr lang="en-US" sz="3232">
                <a:solidFill>
                  <a:srgbClr val="000000"/>
                </a:solidFill>
                <a:latin typeface="Montserrat Bold"/>
                <a:ea typeface="Montserrat Bold"/>
                <a:cs typeface="Montserrat Bold"/>
                <a:sym typeface="Montserrat Bold"/>
              </a:rPr>
              <a:t>ThS. Lê Thị Hồng Vân </a:t>
            </a:r>
          </a:p>
          <a:p>
            <a:pPr algn="l">
              <a:lnSpc>
                <a:spcPts val="4524"/>
              </a:lnSpc>
              <a:spcBef>
                <a:spcPct val="0"/>
              </a:spcBef>
            </a:pPr>
            <a:r>
              <a:rPr lang="en-US" sz="3232">
                <a:solidFill>
                  <a:srgbClr val="000000"/>
                </a:solidFill>
                <a:latin typeface="Montserrat Bold"/>
                <a:ea typeface="Montserrat Bold"/>
                <a:cs typeface="Montserrat Bold"/>
                <a:sym typeface="Montserrat Bold"/>
              </a:rPr>
              <a:t>Lê Thành Vinh</a:t>
            </a:r>
          </a:p>
        </p:txBody>
      </p:sp>
    </p:spTree>
    <p:extLst>
      <p:ext uri="{BB962C8B-B14F-4D97-AF65-F5344CB8AC3E}">
        <p14:creationId xmlns:p14="http://schemas.microsoft.com/office/powerpoint/2010/main" val="262064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8F0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9670494" y="4789399"/>
            <a:ext cx="13938999" cy="14022896"/>
            <a:chOff x="0" y="0"/>
            <a:chExt cx="13938999" cy="14022896"/>
          </a:xfrm>
        </p:grpSpPr>
        <p:sp>
          <p:nvSpPr>
            <p:cNvPr id="3" name="Freeform 3"/>
            <p:cNvSpPr/>
            <p:nvPr/>
          </p:nvSpPr>
          <p:spPr>
            <a:xfrm>
              <a:off x="9670542" y="3285109"/>
              <a:ext cx="2064512" cy="2212467"/>
            </a:xfrm>
            <a:custGeom>
              <a:avLst/>
              <a:gdLst/>
              <a:ahLst/>
              <a:cxnLst/>
              <a:rect l="l" t="t" r="r" b="b"/>
              <a:pathLst>
                <a:path w="2064512" h="2212467">
                  <a:moveTo>
                    <a:pt x="0" y="0"/>
                  </a:moveTo>
                  <a:lnTo>
                    <a:pt x="0" y="2212467"/>
                  </a:lnTo>
                  <a:lnTo>
                    <a:pt x="2064512" y="2212467"/>
                  </a:lnTo>
                  <a:lnTo>
                    <a:pt x="0" y="0"/>
                  </a:lnTo>
                  <a:close/>
                </a:path>
              </a:pathLst>
            </a:custGeom>
            <a:solidFill>
              <a:srgbClr val="13538A"/>
            </a:solidFill>
          </p:spPr>
        </p:sp>
      </p:grpSp>
      <p:grpSp>
        <p:nvGrpSpPr>
          <p:cNvPr id="4" name="Group 4"/>
          <p:cNvGrpSpPr>
            <a:grpSpLocks noChangeAspect="1"/>
          </p:cNvGrpSpPr>
          <p:nvPr/>
        </p:nvGrpSpPr>
        <p:grpSpPr>
          <a:xfrm>
            <a:off x="11037027" y="0"/>
            <a:ext cx="7250973" cy="1050122"/>
            <a:chOff x="0" y="0"/>
            <a:chExt cx="7250976" cy="1050125"/>
          </a:xfrm>
        </p:grpSpPr>
        <p:sp>
          <p:nvSpPr>
            <p:cNvPr id="5" name="Freeform 5"/>
            <p:cNvSpPr/>
            <p:nvPr/>
          </p:nvSpPr>
          <p:spPr>
            <a:xfrm>
              <a:off x="0" y="0"/>
              <a:ext cx="7250938" cy="1050163"/>
            </a:xfrm>
            <a:custGeom>
              <a:avLst/>
              <a:gdLst/>
              <a:ahLst/>
              <a:cxnLst/>
              <a:rect l="l" t="t" r="r" b="b"/>
              <a:pathLst>
                <a:path w="7250938" h="1050163">
                  <a:moveTo>
                    <a:pt x="0" y="0"/>
                  </a:moveTo>
                  <a:lnTo>
                    <a:pt x="0" y="1050163"/>
                  </a:lnTo>
                  <a:lnTo>
                    <a:pt x="7250938" y="1050163"/>
                  </a:lnTo>
                  <a:lnTo>
                    <a:pt x="7250938" y="0"/>
                  </a:lnTo>
                  <a:close/>
                </a:path>
              </a:pathLst>
            </a:custGeom>
            <a:solidFill>
              <a:srgbClr val="0075C9"/>
            </a:solidFill>
          </p:spPr>
        </p:sp>
      </p:grpSp>
      <p:sp>
        <p:nvSpPr>
          <p:cNvPr id="6" name="Freeform 6"/>
          <p:cNvSpPr/>
          <p:nvPr/>
        </p:nvSpPr>
        <p:spPr>
          <a:xfrm>
            <a:off x="16257375" y="9189329"/>
            <a:ext cx="2003412" cy="1093851"/>
          </a:xfrm>
          <a:custGeom>
            <a:avLst/>
            <a:gdLst/>
            <a:ahLst/>
            <a:cxnLst/>
            <a:rect l="l" t="t" r="r" b="b"/>
            <a:pathLst>
              <a:path w="2003412" h="1093851">
                <a:moveTo>
                  <a:pt x="0" y="0"/>
                </a:moveTo>
                <a:lnTo>
                  <a:pt x="2003412" y="0"/>
                </a:lnTo>
                <a:lnTo>
                  <a:pt x="2003412" y="1093851"/>
                </a:lnTo>
                <a:lnTo>
                  <a:pt x="0" y="109385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377466" y="459286"/>
            <a:ext cx="10185644" cy="588219"/>
          </a:xfrm>
          <a:prstGeom prst="rect">
            <a:avLst/>
          </a:prstGeom>
        </p:spPr>
        <p:txBody>
          <a:bodyPr lIns="0" tIns="0" rIns="0" bIns="0" rtlCol="0" anchor="t">
            <a:spAutoFit/>
          </a:bodyPr>
          <a:lstStyle/>
          <a:p>
            <a:pPr algn="l">
              <a:lnSpc>
                <a:spcPts val="4798"/>
              </a:lnSpc>
            </a:pPr>
            <a:r>
              <a:rPr lang="en-US" sz="4046">
                <a:solidFill>
                  <a:srgbClr val="2B4A9D"/>
                </a:solidFill>
                <a:latin typeface="Montserrat Bold"/>
                <a:ea typeface="Montserrat Bold"/>
                <a:cs typeface="Montserrat Bold"/>
                <a:sym typeface="Montserrat Bold"/>
              </a:rPr>
              <a:t>4. KẾT LUẬN VÀ HƯỚNG PHÁT TRIỂN</a:t>
            </a:r>
          </a:p>
        </p:txBody>
      </p:sp>
      <p:sp>
        <p:nvSpPr>
          <p:cNvPr id="8" name="TextBox 8"/>
          <p:cNvSpPr txBox="1"/>
          <p:nvPr/>
        </p:nvSpPr>
        <p:spPr>
          <a:xfrm>
            <a:off x="1028700" y="1545575"/>
            <a:ext cx="10008327" cy="4634856"/>
          </a:xfrm>
          <a:prstGeom prst="rect">
            <a:avLst/>
          </a:prstGeom>
        </p:spPr>
        <p:txBody>
          <a:bodyPr lIns="0" tIns="0" rIns="0" bIns="0" rtlCol="0" anchor="t">
            <a:spAutoFit/>
          </a:bodyPr>
          <a:lstStyle/>
          <a:p>
            <a:pPr algn="just">
              <a:lnSpc>
                <a:spcPts val="4078"/>
              </a:lnSpc>
            </a:pPr>
            <a:r>
              <a:rPr lang="en-US" sz="2917">
                <a:solidFill>
                  <a:srgbClr val="000000"/>
                </a:solidFill>
                <a:latin typeface="Canva Sans Bold"/>
                <a:ea typeface="Canva Sans Bold"/>
                <a:cs typeface="Canva Sans Bold"/>
                <a:sym typeface="Canva Sans Bold"/>
              </a:rPr>
              <a:t>-Kết quả đạt được:</a:t>
            </a:r>
          </a:p>
          <a:p>
            <a:pPr algn="l">
              <a:lnSpc>
                <a:spcPts val="4078"/>
              </a:lnSpc>
            </a:pPr>
            <a:r>
              <a:rPr lang="en-US" sz="2917">
                <a:solidFill>
                  <a:srgbClr val="000000"/>
                </a:solidFill>
                <a:latin typeface="Canva Sans"/>
                <a:ea typeface="Canva Sans"/>
                <a:cs typeface="Canva Sans"/>
                <a:sym typeface="Canva Sans"/>
              </a:rPr>
              <a:t>+</a:t>
            </a:r>
            <a:r>
              <a:rPr lang="en-US" sz="2917">
                <a:solidFill>
                  <a:srgbClr val="000000"/>
                </a:solidFill>
                <a:latin typeface="Canva Sans Bold"/>
                <a:ea typeface="Canva Sans Bold"/>
                <a:cs typeface="Canva Sans Bold"/>
                <a:sym typeface="Canva Sans Bold"/>
              </a:rPr>
              <a:t> </a:t>
            </a:r>
            <a:r>
              <a:rPr lang="en-US" sz="2917">
                <a:solidFill>
                  <a:srgbClr val="000000"/>
                </a:solidFill>
                <a:latin typeface="Canva Sans"/>
                <a:ea typeface="Canva Sans"/>
                <a:cs typeface="Canva Sans"/>
                <a:sym typeface="Canva Sans"/>
              </a:rPr>
              <a:t>Chế tạo thành công mô hình chậu cây thông minh</a:t>
            </a:r>
          </a:p>
          <a:p>
            <a:pPr algn="l">
              <a:lnSpc>
                <a:spcPts val="4078"/>
              </a:lnSpc>
            </a:pPr>
            <a:r>
              <a:rPr lang="en-US" sz="2917">
                <a:solidFill>
                  <a:srgbClr val="000000"/>
                </a:solidFill>
                <a:latin typeface="Canva Sans"/>
                <a:ea typeface="Canva Sans"/>
                <a:cs typeface="Canva Sans"/>
                <a:sym typeface="Canva Sans"/>
              </a:rPr>
              <a:t>+ Hệ thốnghoạt động trơn chu, ổn định</a:t>
            </a:r>
          </a:p>
          <a:p>
            <a:pPr algn="l">
              <a:lnSpc>
                <a:spcPts val="4078"/>
              </a:lnSpc>
            </a:pPr>
            <a:r>
              <a:rPr lang="en-US" sz="2917">
                <a:solidFill>
                  <a:srgbClr val="000000"/>
                </a:solidFill>
                <a:latin typeface="Canva Sans"/>
                <a:ea typeface="Canva Sans"/>
                <a:cs typeface="Canva Sans"/>
                <a:sym typeface="Canva Sans"/>
              </a:rPr>
              <a:t>+ Đối với nhóm áp dụng được nhiều kiến thức bổ ích như sau:</a:t>
            </a:r>
          </a:p>
          <a:p>
            <a:pPr algn="l">
              <a:lnSpc>
                <a:spcPts val="4078"/>
              </a:lnSpc>
            </a:pPr>
            <a:r>
              <a:rPr lang="en-US" sz="2917">
                <a:solidFill>
                  <a:srgbClr val="000000"/>
                </a:solidFill>
                <a:latin typeface="Canva Sans"/>
                <a:ea typeface="Canva Sans"/>
                <a:cs typeface="Canva Sans"/>
                <a:sym typeface="Canva Sans"/>
              </a:rPr>
              <a:t>· Nguyên tắc hoạt động của mạch</a:t>
            </a:r>
          </a:p>
          <a:p>
            <a:pPr algn="l">
              <a:lnSpc>
                <a:spcPts val="4078"/>
              </a:lnSpc>
            </a:pPr>
            <a:r>
              <a:rPr lang="en-US" sz="2917">
                <a:solidFill>
                  <a:srgbClr val="000000"/>
                </a:solidFill>
                <a:latin typeface="Canva Sans"/>
                <a:ea typeface="Canva Sans"/>
                <a:cs typeface="Canva Sans"/>
                <a:sym typeface="Canva Sans"/>
              </a:rPr>
              <a:t>· Hiểu rõ hơn về các linh kiện và vi điểu khiển</a:t>
            </a:r>
          </a:p>
          <a:p>
            <a:pPr algn="l">
              <a:lnSpc>
                <a:spcPts val="4078"/>
              </a:lnSpc>
            </a:pPr>
            <a:r>
              <a:rPr lang="en-US" sz="2917">
                <a:solidFill>
                  <a:srgbClr val="000000"/>
                </a:solidFill>
                <a:latin typeface="Canva Sans"/>
                <a:ea typeface="Canva Sans"/>
                <a:cs typeface="Canva Sans"/>
                <a:sym typeface="Canva Sans"/>
              </a:rPr>
              <a:t>· Cấu tạo, cách thức hoạt động của chậu cây thông minh</a:t>
            </a:r>
          </a:p>
          <a:p>
            <a:pPr algn="l">
              <a:lnSpc>
                <a:spcPts val="4078"/>
              </a:lnSpc>
            </a:pPr>
            <a:r>
              <a:rPr lang="en-US" sz="2917">
                <a:solidFill>
                  <a:srgbClr val="000000"/>
                </a:solidFill>
                <a:latin typeface="Canva Sans"/>
                <a:ea typeface="Canva Sans"/>
                <a:cs typeface="Canva Sans"/>
                <a:sym typeface="Canva Sans"/>
              </a:rPr>
              <a:t>. Có thêm kiến thức về lập trình Arduino</a:t>
            </a:r>
          </a:p>
        </p:txBody>
      </p:sp>
      <p:sp>
        <p:nvSpPr>
          <p:cNvPr id="9" name="TextBox 9"/>
          <p:cNvSpPr txBox="1"/>
          <p:nvPr/>
        </p:nvSpPr>
        <p:spPr>
          <a:xfrm>
            <a:off x="1028700" y="6478212"/>
            <a:ext cx="10052140" cy="3060371"/>
          </a:xfrm>
          <a:prstGeom prst="rect">
            <a:avLst/>
          </a:prstGeom>
        </p:spPr>
        <p:txBody>
          <a:bodyPr lIns="0" tIns="0" rIns="0" bIns="0" rtlCol="0" anchor="t">
            <a:spAutoFit/>
          </a:bodyPr>
          <a:lstStyle/>
          <a:p>
            <a:pPr algn="just">
              <a:lnSpc>
                <a:spcPts val="4078"/>
              </a:lnSpc>
            </a:pPr>
            <a:r>
              <a:rPr lang="en-US" sz="2917">
                <a:solidFill>
                  <a:srgbClr val="000000"/>
                </a:solidFill>
                <a:latin typeface="Canva Sans Bold"/>
                <a:ea typeface="Canva Sans Bold"/>
                <a:cs typeface="Canva Sans Bold"/>
                <a:sym typeface="Canva Sans Bold"/>
              </a:rPr>
              <a:t>-Hạn chế:</a:t>
            </a:r>
          </a:p>
          <a:p>
            <a:pPr algn="l">
              <a:lnSpc>
                <a:spcPts val="4078"/>
              </a:lnSpc>
            </a:pPr>
            <a:r>
              <a:rPr lang="en-US" sz="2917">
                <a:solidFill>
                  <a:srgbClr val="000000"/>
                </a:solidFill>
                <a:latin typeface="Canva Sans"/>
                <a:ea typeface="Canva Sans"/>
                <a:cs typeface="Canva Sans"/>
                <a:sym typeface="Canva Sans"/>
              </a:rPr>
              <a:t>· Đề tài mới chỉ có thể khảo sát ở điều kiện cho phép</a:t>
            </a:r>
          </a:p>
          <a:p>
            <a:pPr algn="l">
              <a:lnSpc>
                <a:spcPts val="4078"/>
              </a:lnSpc>
            </a:pPr>
            <a:r>
              <a:rPr lang="en-US" sz="2917">
                <a:solidFill>
                  <a:srgbClr val="000000"/>
                </a:solidFill>
                <a:latin typeface="Canva Sans"/>
                <a:ea typeface="Canva Sans"/>
                <a:cs typeface="Canva Sans"/>
                <a:sym typeface="Canva Sans"/>
              </a:rPr>
              <a:t>· Chưa ứng dụng vào một trang trại hay vườn cụ thể</a:t>
            </a:r>
          </a:p>
          <a:p>
            <a:pPr algn="l">
              <a:lnSpc>
                <a:spcPts val="4078"/>
              </a:lnSpc>
            </a:pPr>
            <a:r>
              <a:rPr lang="en-US" sz="2917">
                <a:solidFill>
                  <a:srgbClr val="000000"/>
                </a:solidFill>
                <a:latin typeface="Canva Sans"/>
                <a:ea typeface="Canva Sans"/>
                <a:cs typeface="Canva Sans"/>
                <a:sym typeface="Canva Sans"/>
              </a:rPr>
              <a:t>· Chưa giải quyết được bào toán về kinh phí vì giá thành cấu tạo sản phẩm còn chưa hợp lý</a:t>
            </a:r>
          </a:p>
          <a:p>
            <a:pPr algn="l">
              <a:lnSpc>
                <a:spcPts val="4078"/>
              </a:lnSpc>
            </a:pPr>
            <a:endParaRPr lang="en-US" sz="2917">
              <a:solidFill>
                <a:srgbClr val="000000"/>
              </a:solidFill>
              <a:latin typeface="Canva Sans"/>
              <a:ea typeface="Canva Sans"/>
              <a:cs typeface="Canva Sans"/>
              <a:sym typeface="Canva Sans"/>
            </a:endParaRPr>
          </a:p>
        </p:txBody>
      </p:sp>
      <p:sp>
        <p:nvSpPr>
          <p:cNvPr id="10" name="TextBox 10"/>
          <p:cNvSpPr txBox="1"/>
          <p:nvPr/>
        </p:nvSpPr>
        <p:spPr>
          <a:xfrm>
            <a:off x="11630903" y="1545575"/>
            <a:ext cx="6063221" cy="5632121"/>
          </a:xfrm>
          <a:prstGeom prst="rect">
            <a:avLst/>
          </a:prstGeom>
        </p:spPr>
        <p:txBody>
          <a:bodyPr lIns="0" tIns="0" rIns="0" bIns="0" rtlCol="0" anchor="t">
            <a:spAutoFit/>
          </a:bodyPr>
          <a:lstStyle/>
          <a:p>
            <a:pPr algn="just">
              <a:lnSpc>
                <a:spcPts val="4078"/>
              </a:lnSpc>
            </a:pPr>
            <a:r>
              <a:rPr lang="en-US" sz="2917">
                <a:solidFill>
                  <a:srgbClr val="000000"/>
                </a:solidFill>
                <a:latin typeface="Canva Sans Bold"/>
                <a:ea typeface="Canva Sans Bold"/>
                <a:cs typeface="Canva Sans Bold"/>
                <a:sym typeface="Canva Sans Bold"/>
              </a:rPr>
              <a:t>-Hướng phát triển: </a:t>
            </a:r>
            <a:r>
              <a:rPr lang="en-US" sz="2917">
                <a:solidFill>
                  <a:srgbClr val="000000"/>
                </a:solidFill>
                <a:latin typeface="Canva Sans"/>
                <a:ea typeface="Canva Sans"/>
                <a:cs typeface="Canva Sans"/>
                <a:sym typeface="Canva Sans"/>
              </a:rPr>
              <a:t>Tích hợp thêm các chức năng:</a:t>
            </a:r>
          </a:p>
          <a:p>
            <a:pPr algn="just">
              <a:lnSpc>
                <a:spcPts val="4078"/>
              </a:lnSpc>
            </a:pPr>
            <a:r>
              <a:rPr lang="en-US" sz="2917">
                <a:solidFill>
                  <a:srgbClr val="000000"/>
                </a:solidFill>
                <a:latin typeface="Canva Sans"/>
                <a:ea typeface="Canva Sans"/>
                <a:cs typeface="Canva Sans"/>
                <a:sym typeface="Canva Sans"/>
              </a:rPr>
              <a:t>+ Sử dụng cameratích hợp theo dõi trực tiếp cây trồng</a:t>
            </a:r>
          </a:p>
          <a:p>
            <a:pPr algn="just">
              <a:lnSpc>
                <a:spcPts val="4078"/>
              </a:lnSpc>
            </a:pPr>
            <a:r>
              <a:rPr lang="en-US" sz="2917">
                <a:solidFill>
                  <a:srgbClr val="000000"/>
                </a:solidFill>
                <a:latin typeface="Canva Sans"/>
                <a:ea typeface="Canva Sans"/>
                <a:cs typeface="Canva Sans"/>
                <a:sym typeface="Canva Sans"/>
              </a:rPr>
              <a:t>+ Nâng cấp ứng dụng để hoạt động một cách hiệu quả và tối ưu hơn</a:t>
            </a:r>
          </a:p>
          <a:p>
            <a:pPr algn="just">
              <a:lnSpc>
                <a:spcPts val="4078"/>
              </a:lnSpc>
            </a:pPr>
            <a:r>
              <a:rPr lang="en-US" sz="2917">
                <a:solidFill>
                  <a:srgbClr val="000000"/>
                </a:solidFill>
                <a:latin typeface="Canva Sans"/>
                <a:ea typeface="Canva Sans"/>
                <a:cs typeface="Canva Sans"/>
                <a:sym typeface="Canva Sans"/>
              </a:rPr>
              <a:t>+ Thiết kế giao diện ứng dụng thân thiện và dễ tiếp cận hơn cho người dùng</a:t>
            </a:r>
          </a:p>
          <a:p>
            <a:pPr algn="just">
              <a:lnSpc>
                <a:spcPts val="4078"/>
              </a:lnSpc>
            </a:pPr>
            <a:endParaRPr lang="en-US" sz="2917">
              <a:solidFill>
                <a:srgbClr val="000000"/>
              </a:solidFill>
              <a:latin typeface="Canva Sans"/>
              <a:ea typeface="Canva Sans"/>
              <a:cs typeface="Canva Sans"/>
              <a:sym typeface="Canva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619157" y="-3705625"/>
            <a:ext cx="24020917" cy="15001789"/>
          </a:xfrm>
          <a:custGeom>
            <a:avLst/>
            <a:gdLst/>
            <a:ahLst/>
            <a:cxnLst/>
            <a:rect l="l" t="t" r="r" b="b"/>
            <a:pathLst>
              <a:path w="24020917" h="15001789">
                <a:moveTo>
                  <a:pt x="0" y="0"/>
                </a:moveTo>
                <a:lnTo>
                  <a:pt x="24020916" y="0"/>
                </a:lnTo>
                <a:lnTo>
                  <a:pt x="24020916" y="15001789"/>
                </a:lnTo>
                <a:lnTo>
                  <a:pt x="0" y="1500178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3542119" y="2572283"/>
            <a:ext cx="6247228" cy="3766261"/>
          </a:xfrm>
          <a:prstGeom prst="rect">
            <a:avLst/>
          </a:prstGeom>
        </p:spPr>
        <p:txBody>
          <a:bodyPr lIns="0" tIns="0" rIns="0" bIns="0" rtlCol="0" anchor="t">
            <a:spAutoFit/>
          </a:bodyPr>
          <a:lstStyle/>
          <a:p>
            <a:pPr algn="ctr">
              <a:lnSpc>
                <a:spcPts val="14393"/>
              </a:lnSpc>
            </a:pPr>
            <a:r>
              <a:rPr lang="en-US" sz="14717">
                <a:solidFill>
                  <a:srgbClr val="FFFFFF"/>
                </a:solidFill>
                <a:latin typeface="Montserrat Bold"/>
                <a:ea typeface="Montserrat Bold"/>
                <a:cs typeface="Montserrat Bold"/>
                <a:sym typeface="Montserrat Bold"/>
              </a:rPr>
              <a:t>Thank You</a:t>
            </a:r>
          </a:p>
        </p:txBody>
      </p:sp>
      <p:sp>
        <p:nvSpPr>
          <p:cNvPr id="4" name="TextBox 4"/>
          <p:cNvSpPr txBox="1"/>
          <p:nvPr/>
        </p:nvSpPr>
        <p:spPr>
          <a:xfrm>
            <a:off x="2042789" y="602428"/>
            <a:ext cx="3171439" cy="762000"/>
          </a:xfrm>
          <a:prstGeom prst="rect">
            <a:avLst/>
          </a:prstGeom>
        </p:spPr>
        <p:txBody>
          <a:bodyPr lIns="0" tIns="0" rIns="0" bIns="0" rtlCol="0" anchor="t">
            <a:spAutoFit/>
          </a:bodyPr>
          <a:lstStyle/>
          <a:p>
            <a:pPr algn="l">
              <a:lnSpc>
                <a:spcPts val="6299"/>
              </a:lnSpc>
            </a:pPr>
            <a:r>
              <a:rPr lang="en-US" sz="4500" spc="450">
                <a:solidFill>
                  <a:srgbClr val="FFFFFF"/>
                </a:solidFill>
                <a:latin typeface="Montserrat Bold"/>
                <a:ea typeface="Montserrat Bold"/>
                <a:cs typeface="Montserrat Bold"/>
                <a:sym typeface="Montserrat Bold"/>
              </a:rPr>
              <a:t>NHÓM 21</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5271FF"/>
        </a:solidFill>
        <a:effectLst/>
      </p:bgPr>
    </p:bg>
    <p:spTree>
      <p:nvGrpSpPr>
        <p:cNvPr id="1" name=""/>
        <p:cNvGrpSpPr/>
        <p:nvPr/>
      </p:nvGrpSpPr>
      <p:grpSpPr>
        <a:xfrm>
          <a:off x="0" y="0"/>
          <a:ext cx="0" cy="0"/>
          <a:chOff x="0" y="0"/>
          <a:chExt cx="0" cy="0"/>
        </a:xfrm>
      </p:grpSpPr>
      <p:grpSp>
        <p:nvGrpSpPr>
          <p:cNvPr id="2" name="Group 2"/>
          <p:cNvGrpSpPr>
            <a:grpSpLocks noChangeAspect="1"/>
          </p:cNvGrpSpPr>
          <p:nvPr/>
        </p:nvGrpSpPr>
        <p:grpSpPr>
          <a:xfrm>
            <a:off x="0" y="0"/>
            <a:ext cx="6550981" cy="6561487"/>
            <a:chOff x="0" y="0"/>
            <a:chExt cx="6550990" cy="6561480"/>
          </a:xfrm>
        </p:grpSpPr>
        <p:sp>
          <p:nvSpPr>
            <p:cNvPr id="3" name="Freeform 3"/>
            <p:cNvSpPr/>
            <p:nvPr/>
          </p:nvSpPr>
          <p:spPr>
            <a:xfrm>
              <a:off x="0" y="0"/>
              <a:ext cx="6551041" cy="6561455"/>
            </a:xfrm>
            <a:custGeom>
              <a:avLst/>
              <a:gdLst/>
              <a:ahLst/>
              <a:cxnLst/>
              <a:rect l="l" t="t" r="r" b="b"/>
              <a:pathLst>
                <a:path w="6551041" h="6561455">
                  <a:moveTo>
                    <a:pt x="0" y="0"/>
                  </a:moveTo>
                  <a:lnTo>
                    <a:pt x="0" y="6561455"/>
                  </a:lnTo>
                  <a:lnTo>
                    <a:pt x="6551041" y="0"/>
                  </a:lnTo>
                  <a:lnTo>
                    <a:pt x="6551041" y="0"/>
                  </a:lnTo>
                  <a:close/>
                </a:path>
              </a:pathLst>
            </a:custGeom>
            <a:solidFill>
              <a:srgbClr val="FFFFFF"/>
            </a:solidFill>
          </p:spPr>
        </p:sp>
      </p:grpSp>
      <p:sp>
        <p:nvSpPr>
          <p:cNvPr id="4" name="Freeform 4"/>
          <p:cNvSpPr/>
          <p:nvPr/>
        </p:nvSpPr>
        <p:spPr>
          <a:xfrm>
            <a:off x="4450652" y="4511845"/>
            <a:ext cx="4048258" cy="5775041"/>
          </a:xfrm>
          <a:custGeom>
            <a:avLst/>
            <a:gdLst/>
            <a:ahLst/>
            <a:cxnLst/>
            <a:rect l="l" t="t" r="r" b="b"/>
            <a:pathLst>
              <a:path w="4048258" h="5775041">
                <a:moveTo>
                  <a:pt x="0" y="0"/>
                </a:moveTo>
                <a:lnTo>
                  <a:pt x="4048258" y="0"/>
                </a:lnTo>
                <a:lnTo>
                  <a:pt x="4048258" y="5775041"/>
                </a:lnTo>
                <a:lnTo>
                  <a:pt x="0" y="57750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Freeform 5"/>
          <p:cNvSpPr/>
          <p:nvPr/>
        </p:nvSpPr>
        <p:spPr>
          <a:xfrm>
            <a:off x="4921172" y="4851599"/>
            <a:ext cx="3105154" cy="3105154"/>
          </a:xfrm>
          <a:custGeom>
            <a:avLst/>
            <a:gdLst/>
            <a:ahLst/>
            <a:cxnLst/>
            <a:rect l="l" t="t" r="r" b="b"/>
            <a:pathLst>
              <a:path w="3105154" h="3105154">
                <a:moveTo>
                  <a:pt x="0" y="0"/>
                </a:moveTo>
                <a:lnTo>
                  <a:pt x="3105154" y="0"/>
                </a:lnTo>
                <a:lnTo>
                  <a:pt x="3105154" y="3105153"/>
                </a:lnTo>
                <a:lnTo>
                  <a:pt x="0" y="310515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5241626" y="5171938"/>
            <a:ext cx="2464246" cy="2464246"/>
            <a:chOff x="0" y="0"/>
            <a:chExt cx="4200360" cy="4200360"/>
          </a:xfrm>
        </p:grpSpPr>
        <p:sp>
          <p:nvSpPr>
            <p:cNvPr id="7" name="Freeform 7"/>
            <p:cNvSpPr/>
            <p:nvPr/>
          </p:nvSpPr>
          <p:spPr>
            <a:xfrm>
              <a:off x="0" y="0"/>
              <a:ext cx="4200398" cy="4200398"/>
            </a:xfrm>
            <a:custGeom>
              <a:avLst/>
              <a:gdLst/>
              <a:ahLst/>
              <a:cxnLst/>
              <a:rect l="l" t="t" r="r" b="b"/>
              <a:pathLst>
                <a:path w="4200398" h="4200398">
                  <a:moveTo>
                    <a:pt x="2100199" y="0"/>
                  </a:moveTo>
                  <a:cubicBezTo>
                    <a:pt x="940054" y="0"/>
                    <a:pt x="0" y="940054"/>
                    <a:pt x="0" y="2100199"/>
                  </a:cubicBezTo>
                  <a:cubicBezTo>
                    <a:pt x="0" y="3260344"/>
                    <a:pt x="940054" y="4200398"/>
                    <a:pt x="2100199" y="4200398"/>
                  </a:cubicBezTo>
                  <a:cubicBezTo>
                    <a:pt x="3260344" y="4200398"/>
                    <a:pt x="4200398" y="3260344"/>
                    <a:pt x="4200398" y="2100199"/>
                  </a:cubicBezTo>
                  <a:cubicBezTo>
                    <a:pt x="4200398" y="940054"/>
                    <a:pt x="3260344" y="0"/>
                    <a:pt x="2100199" y="0"/>
                  </a:cubicBezTo>
                  <a:close/>
                </a:path>
              </a:pathLst>
            </a:custGeom>
            <a:blipFill>
              <a:blip r:embed="rId6"/>
              <a:stretch>
                <a:fillRect l="-1475" r="-1475"/>
              </a:stretch>
            </a:blipFill>
          </p:spPr>
        </p:sp>
      </p:grpSp>
      <p:sp>
        <p:nvSpPr>
          <p:cNvPr id="8" name="Freeform 8"/>
          <p:cNvSpPr/>
          <p:nvPr/>
        </p:nvSpPr>
        <p:spPr>
          <a:xfrm>
            <a:off x="0" y="4511959"/>
            <a:ext cx="4048258" cy="5775041"/>
          </a:xfrm>
          <a:custGeom>
            <a:avLst/>
            <a:gdLst/>
            <a:ahLst/>
            <a:cxnLst/>
            <a:rect l="l" t="t" r="r" b="b"/>
            <a:pathLst>
              <a:path w="4048258" h="5775041">
                <a:moveTo>
                  <a:pt x="0" y="0"/>
                </a:moveTo>
                <a:lnTo>
                  <a:pt x="4048258" y="0"/>
                </a:lnTo>
                <a:lnTo>
                  <a:pt x="4048258" y="5775041"/>
                </a:lnTo>
                <a:lnTo>
                  <a:pt x="0" y="5775041"/>
                </a:lnTo>
                <a:lnTo>
                  <a:pt x="0" y="0"/>
                </a:lnTo>
                <a:close/>
              </a:path>
            </a:pathLst>
          </a:custGeom>
          <a:blipFill>
            <a:blip r:embed="rId2">
              <a:extLst>
                <a:ext uri="{96DAC541-7B7A-43D3-8B79-37D633B846F1}">
                  <asvg:svgBlip xmlns:asvg="http://schemas.microsoft.com/office/drawing/2016/SVG/main" r:embed="rId7"/>
                </a:ext>
              </a:extLst>
            </a:blip>
            <a:stretch>
              <a:fillRect/>
            </a:stretch>
          </a:blipFill>
        </p:spPr>
      </p:sp>
      <p:grpSp>
        <p:nvGrpSpPr>
          <p:cNvPr id="9" name="Group 9"/>
          <p:cNvGrpSpPr/>
          <p:nvPr/>
        </p:nvGrpSpPr>
        <p:grpSpPr>
          <a:xfrm>
            <a:off x="766760" y="5172053"/>
            <a:ext cx="2464246" cy="2464246"/>
            <a:chOff x="0" y="0"/>
            <a:chExt cx="4200360" cy="4200360"/>
          </a:xfrm>
        </p:grpSpPr>
        <p:sp>
          <p:nvSpPr>
            <p:cNvPr id="10" name="Freeform 10"/>
            <p:cNvSpPr/>
            <p:nvPr/>
          </p:nvSpPr>
          <p:spPr>
            <a:xfrm>
              <a:off x="0" y="0"/>
              <a:ext cx="4200398" cy="4200398"/>
            </a:xfrm>
            <a:custGeom>
              <a:avLst/>
              <a:gdLst/>
              <a:ahLst/>
              <a:cxnLst/>
              <a:rect l="l" t="t" r="r" b="b"/>
              <a:pathLst>
                <a:path w="4200398" h="4200398">
                  <a:moveTo>
                    <a:pt x="2100199" y="0"/>
                  </a:moveTo>
                  <a:cubicBezTo>
                    <a:pt x="940054" y="0"/>
                    <a:pt x="0" y="940054"/>
                    <a:pt x="0" y="2100199"/>
                  </a:cubicBezTo>
                  <a:cubicBezTo>
                    <a:pt x="0" y="3260344"/>
                    <a:pt x="940054" y="4200398"/>
                    <a:pt x="2100199" y="4200398"/>
                  </a:cubicBezTo>
                  <a:cubicBezTo>
                    <a:pt x="3260344" y="4200398"/>
                    <a:pt x="4200398" y="3260344"/>
                    <a:pt x="4200398" y="2100199"/>
                  </a:cubicBezTo>
                  <a:cubicBezTo>
                    <a:pt x="4200398" y="940054"/>
                    <a:pt x="3260344" y="0"/>
                    <a:pt x="2100199" y="0"/>
                  </a:cubicBezTo>
                  <a:close/>
                </a:path>
              </a:pathLst>
            </a:custGeom>
            <a:blipFill>
              <a:blip r:embed="rId8"/>
              <a:stretch>
                <a:fillRect r="-49" b="-49"/>
              </a:stretch>
            </a:blipFill>
          </p:spPr>
        </p:sp>
      </p:grpSp>
      <p:sp>
        <p:nvSpPr>
          <p:cNvPr id="11" name="Freeform 11"/>
          <p:cNvSpPr/>
          <p:nvPr/>
        </p:nvSpPr>
        <p:spPr>
          <a:xfrm>
            <a:off x="446302" y="4851595"/>
            <a:ext cx="3105154" cy="3105154"/>
          </a:xfrm>
          <a:custGeom>
            <a:avLst/>
            <a:gdLst/>
            <a:ahLst/>
            <a:cxnLst/>
            <a:rect l="l" t="t" r="r" b="b"/>
            <a:pathLst>
              <a:path w="3105154" h="3105154">
                <a:moveTo>
                  <a:pt x="0" y="0"/>
                </a:moveTo>
                <a:lnTo>
                  <a:pt x="3105154" y="0"/>
                </a:lnTo>
                <a:lnTo>
                  <a:pt x="3105154" y="3105154"/>
                </a:lnTo>
                <a:lnTo>
                  <a:pt x="0" y="3105154"/>
                </a:lnTo>
                <a:lnTo>
                  <a:pt x="0" y="0"/>
                </a:lnTo>
                <a:close/>
              </a:path>
            </a:pathLst>
          </a:custGeom>
          <a:blipFill>
            <a:blip r:embed="rId4">
              <a:extLst>
                <a:ext uri="{96DAC541-7B7A-43D3-8B79-37D633B846F1}">
                  <asvg:svgBlip xmlns:asvg="http://schemas.microsoft.com/office/drawing/2016/SVG/main" r:embed="rId9"/>
                </a:ext>
              </a:extLst>
            </a:blip>
            <a:stretch>
              <a:fillRect/>
            </a:stretch>
          </a:blipFill>
        </p:spPr>
      </p:sp>
      <p:grpSp>
        <p:nvGrpSpPr>
          <p:cNvPr id="12" name="Group 12"/>
          <p:cNvGrpSpPr>
            <a:grpSpLocks noChangeAspect="1"/>
          </p:cNvGrpSpPr>
          <p:nvPr/>
        </p:nvGrpSpPr>
        <p:grpSpPr>
          <a:xfrm rot="-10800000">
            <a:off x="11856358" y="3725399"/>
            <a:ext cx="6550981" cy="6561487"/>
            <a:chOff x="0" y="0"/>
            <a:chExt cx="6550990" cy="6561480"/>
          </a:xfrm>
        </p:grpSpPr>
        <p:sp>
          <p:nvSpPr>
            <p:cNvPr id="13" name="Freeform 13"/>
            <p:cNvSpPr/>
            <p:nvPr/>
          </p:nvSpPr>
          <p:spPr>
            <a:xfrm>
              <a:off x="0" y="0"/>
              <a:ext cx="6551041" cy="6561455"/>
            </a:xfrm>
            <a:custGeom>
              <a:avLst/>
              <a:gdLst/>
              <a:ahLst/>
              <a:cxnLst/>
              <a:rect l="l" t="t" r="r" b="b"/>
              <a:pathLst>
                <a:path w="6551041" h="6561455">
                  <a:moveTo>
                    <a:pt x="0" y="0"/>
                  </a:moveTo>
                  <a:lnTo>
                    <a:pt x="0" y="6561455"/>
                  </a:lnTo>
                  <a:lnTo>
                    <a:pt x="6551041" y="0"/>
                  </a:lnTo>
                  <a:lnTo>
                    <a:pt x="6551041" y="0"/>
                  </a:lnTo>
                  <a:close/>
                </a:path>
              </a:pathLst>
            </a:custGeom>
            <a:solidFill>
              <a:srgbClr val="FFFFFF"/>
            </a:solidFill>
          </p:spPr>
        </p:sp>
      </p:grpSp>
      <p:sp>
        <p:nvSpPr>
          <p:cNvPr id="14" name="Freeform 14"/>
          <p:cNvSpPr/>
          <p:nvPr/>
        </p:nvSpPr>
        <p:spPr>
          <a:xfrm>
            <a:off x="14110369" y="4511845"/>
            <a:ext cx="4048258" cy="5775041"/>
          </a:xfrm>
          <a:custGeom>
            <a:avLst/>
            <a:gdLst/>
            <a:ahLst/>
            <a:cxnLst/>
            <a:rect l="l" t="t" r="r" b="b"/>
            <a:pathLst>
              <a:path w="4048258" h="5775041">
                <a:moveTo>
                  <a:pt x="0" y="0"/>
                </a:moveTo>
                <a:lnTo>
                  <a:pt x="4048257" y="0"/>
                </a:lnTo>
                <a:lnTo>
                  <a:pt x="4048257" y="5775041"/>
                </a:lnTo>
                <a:lnTo>
                  <a:pt x="0" y="577504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14581921" y="5008910"/>
            <a:ext cx="3105154" cy="3105154"/>
          </a:xfrm>
          <a:custGeom>
            <a:avLst/>
            <a:gdLst/>
            <a:ahLst/>
            <a:cxnLst/>
            <a:rect l="l" t="t" r="r" b="b"/>
            <a:pathLst>
              <a:path w="3105154" h="3105154">
                <a:moveTo>
                  <a:pt x="0" y="0"/>
                </a:moveTo>
                <a:lnTo>
                  <a:pt x="3105154" y="0"/>
                </a:lnTo>
                <a:lnTo>
                  <a:pt x="3105154" y="3105154"/>
                </a:lnTo>
                <a:lnTo>
                  <a:pt x="0" y="3105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9326104" y="4511845"/>
            <a:ext cx="4032170" cy="5752091"/>
          </a:xfrm>
          <a:custGeom>
            <a:avLst/>
            <a:gdLst/>
            <a:ahLst/>
            <a:cxnLst/>
            <a:rect l="l" t="t" r="r" b="b"/>
            <a:pathLst>
              <a:path w="4032170" h="5752091">
                <a:moveTo>
                  <a:pt x="0" y="0"/>
                </a:moveTo>
                <a:lnTo>
                  <a:pt x="4032169" y="0"/>
                </a:lnTo>
                <a:lnTo>
                  <a:pt x="4032169" y="5752090"/>
                </a:lnTo>
                <a:lnTo>
                  <a:pt x="0" y="57520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7" name="Freeform 17"/>
          <p:cNvSpPr/>
          <p:nvPr/>
        </p:nvSpPr>
        <p:spPr>
          <a:xfrm>
            <a:off x="9797659" y="4990809"/>
            <a:ext cx="3105154" cy="3105154"/>
          </a:xfrm>
          <a:custGeom>
            <a:avLst/>
            <a:gdLst/>
            <a:ahLst/>
            <a:cxnLst/>
            <a:rect l="l" t="t" r="r" b="b"/>
            <a:pathLst>
              <a:path w="3105154" h="3105154">
                <a:moveTo>
                  <a:pt x="0" y="0"/>
                </a:moveTo>
                <a:lnTo>
                  <a:pt x="3105154" y="0"/>
                </a:lnTo>
                <a:lnTo>
                  <a:pt x="3105154" y="3105154"/>
                </a:lnTo>
                <a:lnTo>
                  <a:pt x="0" y="310515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8" name="Group 18"/>
          <p:cNvGrpSpPr/>
          <p:nvPr/>
        </p:nvGrpSpPr>
        <p:grpSpPr>
          <a:xfrm>
            <a:off x="10118109" y="5311267"/>
            <a:ext cx="2645482" cy="2645482"/>
            <a:chOff x="0" y="0"/>
            <a:chExt cx="4200360" cy="4200360"/>
          </a:xfrm>
        </p:grpSpPr>
        <p:sp>
          <p:nvSpPr>
            <p:cNvPr id="19" name="Freeform 19"/>
            <p:cNvSpPr/>
            <p:nvPr/>
          </p:nvSpPr>
          <p:spPr>
            <a:xfrm>
              <a:off x="0" y="0"/>
              <a:ext cx="4200398" cy="4200398"/>
            </a:xfrm>
            <a:custGeom>
              <a:avLst/>
              <a:gdLst/>
              <a:ahLst/>
              <a:cxnLst/>
              <a:rect l="l" t="t" r="r" b="b"/>
              <a:pathLst>
                <a:path w="4200398" h="4200398">
                  <a:moveTo>
                    <a:pt x="2100199" y="0"/>
                  </a:moveTo>
                  <a:cubicBezTo>
                    <a:pt x="940054" y="0"/>
                    <a:pt x="0" y="940054"/>
                    <a:pt x="0" y="2100199"/>
                  </a:cubicBezTo>
                  <a:cubicBezTo>
                    <a:pt x="0" y="3260344"/>
                    <a:pt x="940054" y="4200398"/>
                    <a:pt x="2100199" y="4200398"/>
                  </a:cubicBezTo>
                  <a:cubicBezTo>
                    <a:pt x="3260344" y="4200398"/>
                    <a:pt x="4200398" y="3260344"/>
                    <a:pt x="4200398" y="2100199"/>
                  </a:cubicBezTo>
                  <a:cubicBezTo>
                    <a:pt x="4200398" y="940054"/>
                    <a:pt x="3260344" y="0"/>
                    <a:pt x="2100199" y="0"/>
                  </a:cubicBezTo>
                  <a:close/>
                </a:path>
              </a:pathLst>
            </a:custGeom>
            <a:blipFill>
              <a:blip r:embed="rId10"/>
              <a:stretch>
                <a:fillRect t="-2249" b="-2249"/>
              </a:stretch>
            </a:blipFill>
          </p:spPr>
        </p:sp>
      </p:grpSp>
      <p:sp>
        <p:nvSpPr>
          <p:cNvPr id="20" name="TextBox 20"/>
          <p:cNvSpPr txBox="1"/>
          <p:nvPr/>
        </p:nvSpPr>
        <p:spPr>
          <a:xfrm>
            <a:off x="5026291" y="8303379"/>
            <a:ext cx="2952666" cy="405262"/>
          </a:xfrm>
          <a:prstGeom prst="rect">
            <a:avLst/>
          </a:prstGeom>
        </p:spPr>
        <p:txBody>
          <a:bodyPr lIns="0" tIns="0" rIns="0" bIns="0" rtlCol="0" anchor="t">
            <a:spAutoFit/>
          </a:bodyPr>
          <a:lstStyle/>
          <a:p>
            <a:pPr algn="ctr">
              <a:lnSpc>
                <a:spcPts val="3285"/>
              </a:lnSpc>
            </a:pPr>
            <a:r>
              <a:rPr lang="en-US" sz="2346" spc="234">
                <a:solidFill>
                  <a:srgbClr val="FFFFFF"/>
                </a:solidFill>
                <a:latin typeface="Montserrat Bold"/>
                <a:ea typeface="Montserrat Bold"/>
                <a:cs typeface="Montserrat Bold"/>
                <a:sym typeface="Montserrat Bold"/>
              </a:rPr>
              <a:t>LÊ PHI HÀ</a:t>
            </a:r>
          </a:p>
        </p:txBody>
      </p:sp>
      <p:sp>
        <p:nvSpPr>
          <p:cNvPr id="21" name="TextBox 21"/>
          <p:cNvSpPr txBox="1"/>
          <p:nvPr/>
        </p:nvSpPr>
        <p:spPr>
          <a:xfrm>
            <a:off x="1028700" y="9241485"/>
            <a:ext cx="1735112" cy="405308"/>
          </a:xfrm>
          <a:prstGeom prst="rect">
            <a:avLst/>
          </a:prstGeom>
        </p:spPr>
        <p:txBody>
          <a:bodyPr lIns="0" tIns="0" rIns="0" bIns="0" rtlCol="0" anchor="t">
            <a:spAutoFit/>
          </a:bodyPr>
          <a:lstStyle/>
          <a:p>
            <a:pPr algn="l">
              <a:lnSpc>
                <a:spcPts val="3359"/>
              </a:lnSpc>
            </a:pPr>
            <a:r>
              <a:rPr lang="en-US" sz="2400" spc="240">
                <a:solidFill>
                  <a:srgbClr val="FFFFFF"/>
                </a:solidFill>
                <a:latin typeface="Montserrat"/>
                <a:ea typeface="Montserrat"/>
                <a:cs typeface="Montserrat"/>
                <a:sym typeface="Montserrat"/>
              </a:rPr>
              <a:t>CT050253</a:t>
            </a:r>
          </a:p>
        </p:txBody>
      </p:sp>
      <p:sp>
        <p:nvSpPr>
          <p:cNvPr id="22" name="TextBox 22"/>
          <p:cNvSpPr txBox="1"/>
          <p:nvPr/>
        </p:nvSpPr>
        <p:spPr>
          <a:xfrm>
            <a:off x="5505355" y="918039"/>
            <a:ext cx="7422518" cy="1366828"/>
          </a:xfrm>
          <a:prstGeom prst="rect">
            <a:avLst/>
          </a:prstGeom>
        </p:spPr>
        <p:txBody>
          <a:bodyPr lIns="0" tIns="0" rIns="0" bIns="0" rtlCol="0" anchor="t">
            <a:spAutoFit/>
          </a:bodyPr>
          <a:lstStyle/>
          <a:p>
            <a:pPr algn="l">
              <a:lnSpc>
                <a:spcPts val="11199"/>
              </a:lnSpc>
            </a:pPr>
            <a:r>
              <a:rPr lang="en-US" sz="7999" spc="399">
                <a:solidFill>
                  <a:srgbClr val="FFFFFF"/>
                </a:solidFill>
                <a:latin typeface="Montserrat Ultra-Bold"/>
                <a:ea typeface="Montserrat Ultra-Bold"/>
                <a:cs typeface="Montserrat Ultra-Bold"/>
                <a:sym typeface="Montserrat Ultra-Bold"/>
              </a:rPr>
              <a:t>THÀNH VIÊN</a:t>
            </a:r>
          </a:p>
        </p:txBody>
      </p:sp>
      <p:sp>
        <p:nvSpPr>
          <p:cNvPr id="23" name="TextBox 23"/>
          <p:cNvSpPr txBox="1"/>
          <p:nvPr/>
        </p:nvSpPr>
        <p:spPr>
          <a:xfrm>
            <a:off x="14581921" y="8442707"/>
            <a:ext cx="3499317" cy="405262"/>
          </a:xfrm>
          <a:prstGeom prst="rect">
            <a:avLst/>
          </a:prstGeom>
        </p:spPr>
        <p:txBody>
          <a:bodyPr lIns="0" tIns="0" rIns="0" bIns="0" rtlCol="0" anchor="t">
            <a:spAutoFit/>
          </a:bodyPr>
          <a:lstStyle/>
          <a:p>
            <a:pPr algn="ctr">
              <a:lnSpc>
                <a:spcPts val="3285"/>
              </a:lnSpc>
            </a:pPr>
            <a:r>
              <a:rPr lang="en-US" sz="2346" spc="234">
                <a:solidFill>
                  <a:srgbClr val="FFFFFF"/>
                </a:solidFill>
                <a:latin typeface="Montserrat Bold"/>
                <a:ea typeface="Montserrat Bold"/>
                <a:cs typeface="Montserrat Bold"/>
                <a:sym typeface="Montserrat Bold"/>
              </a:rPr>
              <a:t>CẤN QUANG NGỌC</a:t>
            </a:r>
          </a:p>
        </p:txBody>
      </p:sp>
      <p:sp>
        <p:nvSpPr>
          <p:cNvPr id="24" name="TextBox 24"/>
          <p:cNvSpPr txBox="1"/>
          <p:nvPr/>
        </p:nvSpPr>
        <p:spPr>
          <a:xfrm>
            <a:off x="9902775" y="8442707"/>
            <a:ext cx="2952666" cy="397594"/>
          </a:xfrm>
          <a:prstGeom prst="rect">
            <a:avLst/>
          </a:prstGeom>
        </p:spPr>
        <p:txBody>
          <a:bodyPr lIns="0" tIns="0" rIns="0" bIns="0" rtlCol="0" anchor="t">
            <a:spAutoFit/>
          </a:bodyPr>
          <a:lstStyle/>
          <a:p>
            <a:pPr algn="ctr">
              <a:lnSpc>
                <a:spcPts val="3285"/>
              </a:lnSpc>
            </a:pPr>
            <a:r>
              <a:rPr lang="en-US" sz="2346" spc="234">
                <a:solidFill>
                  <a:srgbClr val="FFFFFF"/>
                </a:solidFill>
                <a:latin typeface="Montserrat Bold"/>
                <a:ea typeface="Montserrat Bold"/>
                <a:cs typeface="Montserrat Bold"/>
                <a:sym typeface="Montserrat Bold"/>
              </a:rPr>
              <a:t>ĐÀO VIỆT HƯNG</a:t>
            </a:r>
          </a:p>
        </p:txBody>
      </p:sp>
      <p:sp>
        <p:nvSpPr>
          <p:cNvPr id="25" name="TextBox 25"/>
          <p:cNvSpPr txBox="1"/>
          <p:nvPr/>
        </p:nvSpPr>
        <p:spPr>
          <a:xfrm>
            <a:off x="669310" y="8182394"/>
            <a:ext cx="2952666" cy="397594"/>
          </a:xfrm>
          <a:prstGeom prst="rect">
            <a:avLst/>
          </a:prstGeom>
        </p:spPr>
        <p:txBody>
          <a:bodyPr lIns="0" tIns="0" rIns="0" bIns="0" rtlCol="0" anchor="t">
            <a:spAutoFit/>
          </a:bodyPr>
          <a:lstStyle/>
          <a:p>
            <a:pPr algn="ctr">
              <a:lnSpc>
                <a:spcPts val="3285"/>
              </a:lnSpc>
            </a:pPr>
            <a:r>
              <a:rPr lang="en-US" sz="2346" spc="234">
                <a:solidFill>
                  <a:srgbClr val="FFFFFF"/>
                </a:solidFill>
                <a:latin typeface="Montserrat Bold"/>
                <a:ea typeface="Montserrat Bold"/>
                <a:cs typeface="Montserrat Bold"/>
                <a:sym typeface="Montserrat Bold"/>
              </a:rPr>
              <a:t>ĐÀO ANH TUẤN</a:t>
            </a:r>
          </a:p>
        </p:txBody>
      </p:sp>
      <p:sp>
        <p:nvSpPr>
          <p:cNvPr id="26" name="TextBox 26"/>
          <p:cNvSpPr txBox="1"/>
          <p:nvPr/>
        </p:nvSpPr>
        <p:spPr>
          <a:xfrm>
            <a:off x="5607225" y="9241485"/>
            <a:ext cx="1735112" cy="396240"/>
          </a:xfrm>
          <a:prstGeom prst="rect">
            <a:avLst/>
          </a:prstGeom>
        </p:spPr>
        <p:txBody>
          <a:bodyPr lIns="0" tIns="0" rIns="0" bIns="0" rtlCol="0" anchor="t">
            <a:spAutoFit/>
          </a:bodyPr>
          <a:lstStyle/>
          <a:p>
            <a:pPr algn="l">
              <a:lnSpc>
                <a:spcPts val="3359"/>
              </a:lnSpc>
            </a:pPr>
            <a:r>
              <a:rPr lang="en-US" sz="2400" spc="240">
                <a:solidFill>
                  <a:srgbClr val="FFFFFF"/>
                </a:solidFill>
                <a:latin typeface="Montserrat"/>
                <a:ea typeface="Montserrat"/>
                <a:cs typeface="Montserrat"/>
                <a:sym typeface="Montserrat"/>
              </a:rPr>
              <a:t>CT050215</a:t>
            </a:r>
          </a:p>
        </p:txBody>
      </p:sp>
      <p:sp>
        <p:nvSpPr>
          <p:cNvPr id="27" name="TextBox 27"/>
          <p:cNvSpPr txBox="1"/>
          <p:nvPr/>
        </p:nvSpPr>
        <p:spPr>
          <a:xfrm>
            <a:off x="10474632" y="9241485"/>
            <a:ext cx="1851219" cy="396240"/>
          </a:xfrm>
          <a:prstGeom prst="rect">
            <a:avLst/>
          </a:prstGeom>
        </p:spPr>
        <p:txBody>
          <a:bodyPr lIns="0" tIns="0" rIns="0" bIns="0" rtlCol="0" anchor="t">
            <a:spAutoFit/>
          </a:bodyPr>
          <a:lstStyle/>
          <a:p>
            <a:pPr algn="l">
              <a:lnSpc>
                <a:spcPts val="3359"/>
              </a:lnSpc>
            </a:pPr>
            <a:r>
              <a:rPr lang="en-US" sz="2400" spc="240">
                <a:solidFill>
                  <a:srgbClr val="FFFFFF"/>
                </a:solidFill>
                <a:latin typeface="Montserrat"/>
                <a:ea typeface="Montserrat"/>
                <a:cs typeface="Montserrat"/>
                <a:sym typeface="Montserrat"/>
              </a:rPr>
              <a:t>CT050224</a:t>
            </a:r>
          </a:p>
        </p:txBody>
      </p:sp>
      <p:sp>
        <p:nvSpPr>
          <p:cNvPr id="28" name="TextBox 28"/>
          <p:cNvSpPr txBox="1"/>
          <p:nvPr/>
        </p:nvSpPr>
        <p:spPr>
          <a:xfrm>
            <a:off x="15343185" y="9425089"/>
            <a:ext cx="2070804" cy="396240"/>
          </a:xfrm>
          <a:prstGeom prst="rect">
            <a:avLst/>
          </a:prstGeom>
        </p:spPr>
        <p:txBody>
          <a:bodyPr lIns="0" tIns="0" rIns="0" bIns="0" rtlCol="0" anchor="t">
            <a:spAutoFit/>
          </a:bodyPr>
          <a:lstStyle/>
          <a:p>
            <a:pPr algn="l">
              <a:lnSpc>
                <a:spcPts val="3359"/>
              </a:lnSpc>
            </a:pPr>
            <a:r>
              <a:rPr lang="en-US" sz="2400" spc="240">
                <a:solidFill>
                  <a:srgbClr val="FFFFFF"/>
                </a:solidFill>
                <a:latin typeface="Montserrat"/>
                <a:ea typeface="Montserrat"/>
                <a:cs typeface="Montserrat"/>
                <a:sym typeface="Montserrat"/>
              </a:rPr>
              <a:t>CT050237</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1830896" y="3945579"/>
            <a:ext cx="3296736" cy="3994080"/>
            <a:chOff x="0" y="0"/>
            <a:chExt cx="3296742" cy="3994086"/>
          </a:xfrm>
        </p:grpSpPr>
        <p:sp>
          <p:nvSpPr>
            <p:cNvPr id="3" name="Freeform 3"/>
            <p:cNvSpPr/>
            <p:nvPr/>
          </p:nvSpPr>
          <p:spPr>
            <a:xfrm>
              <a:off x="63500" y="63500"/>
              <a:ext cx="1459484" cy="1299337"/>
            </a:xfrm>
            <a:custGeom>
              <a:avLst/>
              <a:gdLst/>
              <a:ahLst/>
              <a:cxnLst/>
              <a:rect l="l" t="t" r="r" b="b"/>
              <a:pathLst>
                <a:path w="1459484" h="1299337">
                  <a:moveTo>
                    <a:pt x="395986" y="0"/>
                  </a:moveTo>
                  <a:cubicBezTo>
                    <a:pt x="392938" y="1651"/>
                    <a:pt x="389763" y="3175"/>
                    <a:pt x="386715" y="4826"/>
                  </a:cubicBezTo>
                  <a:lnTo>
                    <a:pt x="325120" y="41783"/>
                  </a:lnTo>
                  <a:cubicBezTo>
                    <a:pt x="305181" y="55118"/>
                    <a:pt x="286004" y="69342"/>
                    <a:pt x="267462" y="84582"/>
                  </a:cubicBezTo>
                  <a:lnTo>
                    <a:pt x="214249" y="132842"/>
                  </a:lnTo>
                  <a:cubicBezTo>
                    <a:pt x="197358" y="149733"/>
                    <a:pt x="181229" y="167513"/>
                    <a:pt x="165989" y="186055"/>
                  </a:cubicBezTo>
                  <a:lnTo>
                    <a:pt x="123190" y="243713"/>
                  </a:lnTo>
                  <a:cubicBezTo>
                    <a:pt x="109855" y="263652"/>
                    <a:pt x="97536" y="284099"/>
                    <a:pt x="86233" y="305308"/>
                  </a:cubicBezTo>
                  <a:lnTo>
                    <a:pt x="55626" y="370078"/>
                  </a:lnTo>
                  <a:cubicBezTo>
                    <a:pt x="46482" y="392176"/>
                    <a:pt x="38354" y="414782"/>
                    <a:pt x="31496" y="437642"/>
                  </a:cubicBezTo>
                  <a:lnTo>
                    <a:pt x="14097" y="507238"/>
                  </a:lnTo>
                  <a:cubicBezTo>
                    <a:pt x="9398" y="530733"/>
                    <a:pt x="5969" y="554355"/>
                    <a:pt x="3556" y="578231"/>
                  </a:cubicBezTo>
                  <a:lnTo>
                    <a:pt x="0" y="649986"/>
                  </a:lnTo>
                  <a:cubicBezTo>
                    <a:pt x="0" y="673989"/>
                    <a:pt x="1143" y="697865"/>
                    <a:pt x="3556" y="721741"/>
                  </a:cubicBezTo>
                  <a:lnTo>
                    <a:pt x="14097" y="792734"/>
                  </a:lnTo>
                  <a:cubicBezTo>
                    <a:pt x="18796" y="816229"/>
                    <a:pt x="24638" y="839470"/>
                    <a:pt x="31496" y="862330"/>
                  </a:cubicBezTo>
                  <a:lnTo>
                    <a:pt x="55626" y="929894"/>
                  </a:lnTo>
                  <a:cubicBezTo>
                    <a:pt x="64770" y="951992"/>
                    <a:pt x="75057" y="973709"/>
                    <a:pt x="86360" y="994791"/>
                  </a:cubicBezTo>
                  <a:lnTo>
                    <a:pt x="123317" y="1056386"/>
                  </a:lnTo>
                  <a:cubicBezTo>
                    <a:pt x="136652" y="1076325"/>
                    <a:pt x="150876" y="1095502"/>
                    <a:pt x="166116" y="1114044"/>
                  </a:cubicBezTo>
                  <a:lnTo>
                    <a:pt x="214376" y="1167257"/>
                  </a:lnTo>
                  <a:cubicBezTo>
                    <a:pt x="231267" y="1184148"/>
                    <a:pt x="249047" y="1200277"/>
                    <a:pt x="267589" y="1215517"/>
                  </a:cubicBezTo>
                  <a:lnTo>
                    <a:pt x="325247" y="1258316"/>
                  </a:lnTo>
                  <a:cubicBezTo>
                    <a:pt x="345186" y="1271651"/>
                    <a:pt x="365633" y="1283970"/>
                    <a:pt x="386842" y="1295273"/>
                  </a:cubicBezTo>
                  <a:lnTo>
                    <a:pt x="395478" y="1299337"/>
                  </a:lnTo>
                  <a:lnTo>
                    <a:pt x="1068578" y="1299337"/>
                  </a:lnTo>
                  <a:cubicBezTo>
                    <a:pt x="1071118" y="1297940"/>
                    <a:pt x="1073785" y="1296670"/>
                    <a:pt x="1076325" y="1295273"/>
                  </a:cubicBezTo>
                  <a:lnTo>
                    <a:pt x="1137920" y="1258316"/>
                  </a:lnTo>
                  <a:cubicBezTo>
                    <a:pt x="1157859" y="1244981"/>
                    <a:pt x="1177036" y="1230757"/>
                    <a:pt x="1195578" y="1215517"/>
                  </a:cubicBezTo>
                  <a:lnTo>
                    <a:pt x="1248791" y="1167257"/>
                  </a:lnTo>
                  <a:cubicBezTo>
                    <a:pt x="1265682" y="1150366"/>
                    <a:pt x="1281811" y="1132586"/>
                    <a:pt x="1297051" y="1114044"/>
                  </a:cubicBezTo>
                  <a:lnTo>
                    <a:pt x="1339850" y="1056386"/>
                  </a:lnTo>
                  <a:cubicBezTo>
                    <a:pt x="1353185" y="1036447"/>
                    <a:pt x="1365504" y="1016000"/>
                    <a:pt x="1376807" y="994791"/>
                  </a:cubicBezTo>
                  <a:lnTo>
                    <a:pt x="1407541" y="929894"/>
                  </a:lnTo>
                  <a:cubicBezTo>
                    <a:pt x="1416685" y="907796"/>
                    <a:pt x="1424813" y="885190"/>
                    <a:pt x="1431671" y="862330"/>
                  </a:cubicBezTo>
                  <a:lnTo>
                    <a:pt x="1449070" y="792734"/>
                  </a:lnTo>
                  <a:cubicBezTo>
                    <a:pt x="1453642" y="769493"/>
                    <a:pt x="1457198" y="746125"/>
                    <a:pt x="1459484" y="722630"/>
                  </a:cubicBezTo>
                  <a:lnTo>
                    <a:pt x="1459484" y="722630"/>
                  </a:lnTo>
                  <a:lnTo>
                    <a:pt x="1459484" y="577723"/>
                  </a:lnTo>
                  <a:lnTo>
                    <a:pt x="1449070" y="507365"/>
                  </a:lnTo>
                  <a:cubicBezTo>
                    <a:pt x="1444371" y="483870"/>
                    <a:pt x="1438529" y="460629"/>
                    <a:pt x="1431671" y="437769"/>
                  </a:cubicBezTo>
                  <a:lnTo>
                    <a:pt x="1407541" y="370205"/>
                  </a:lnTo>
                  <a:cubicBezTo>
                    <a:pt x="1398397" y="348107"/>
                    <a:pt x="1388110" y="326390"/>
                    <a:pt x="1376807" y="305308"/>
                  </a:cubicBezTo>
                  <a:lnTo>
                    <a:pt x="1339850" y="243713"/>
                  </a:lnTo>
                  <a:cubicBezTo>
                    <a:pt x="1326515" y="223774"/>
                    <a:pt x="1312291" y="204597"/>
                    <a:pt x="1297051" y="186055"/>
                  </a:cubicBezTo>
                  <a:lnTo>
                    <a:pt x="1248791" y="132842"/>
                  </a:lnTo>
                  <a:cubicBezTo>
                    <a:pt x="1231900" y="115951"/>
                    <a:pt x="1214120" y="99822"/>
                    <a:pt x="1195578" y="84582"/>
                  </a:cubicBezTo>
                  <a:lnTo>
                    <a:pt x="1137920" y="41783"/>
                  </a:lnTo>
                  <a:cubicBezTo>
                    <a:pt x="1117981" y="28448"/>
                    <a:pt x="1097534" y="16129"/>
                    <a:pt x="1076325" y="4826"/>
                  </a:cubicBezTo>
                  <a:lnTo>
                    <a:pt x="1066038" y="0"/>
                  </a:lnTo>
                  <a:close/>
                </a:path>
              </a:pathLst>
            </a:custGeom>
            <a:solidFill>
              <a:srgbClr val="86EAE9"/>
            </a:solidFill>
          </p:spPr>
        </p:sp>
        <p:sp>
          <p:nvSpPr>
            <p:cNvPr id="4" name="Freeform 4"/>
            <p:cNvSpPr/>
            <p:nvPr/>
          </p:nvSpPr>
          <p:spPr>
            <a:xfrm>
              <a:off x="1545844" y="1152398"/>
              <a:ext cx="1613408" cy="2657475"/>
            </a:xfrm>
            <a:custGeom>
              <a:avLst/>
              <a:gdLst/>
              <a:ahLst/>
              <a:cxnLst/>
              <a:rect l="l" t="t" r="r" b="b"/>
              <a:pathLst>
                <a:path w="1613408" h="2657475">
                  <a:moveTo>
                    <a:pt x="33655" y="0"/>
                  </a:moveTo>
                  <a:lnTo>
                    <a:pt x="0" y="20193"/>
                  </a:lnTo>
                  <a:lnTo>
                    <a:pt x="1579753" y="2657475"/>
                  </a:lnTo>
                  <a:lnTo>
                    <a:pt x="1613408" y="2637282"/>
                  </a:lnTo>
                  <a:lnTo>
                    <a:pt x="33655" y="0"/>
                  </a:lnTo>
                  <a:close/>
                </a:path>
              </a:pathLst>
            </a:custGeom>
            <a:solidFill>
              <a:srgbClr val="86EAE9"/>
            </a:solidFill>
          </p:spPr>
        </p:sp>
        <p:sp>
          <p:nvSpPr>
            <p:cNvPr id="5" name="Freeform 5"/>
            <p:cNvSpPr/>
            <p:nvPr/>
          </p:nvSpPr>
          <p:spPr>
            <a:xfrm>
              <a:off x="3009900" y="3698240"/>
              <a:ext cx="223393" cy="232410"/>
            </a:xfrm>
            <a:custGeom>
              <a:avLst/>
              <a:gdLst/>
              <a:ahLst/>
              <a:cxnLst/>
              <a:rect l="l" t="t" r="r" b="b"/>
              <a:pathLst>
                <a:path w="223393" h="232410">
                  <a:moveTo>
                    <a:pt x="223393" y="0"/>
                  </a:moveTo>
                  <a:lnTo>
                    <a:pt x="0" y="133731"/>
                  </a:lnTo>
                  <a:lnTo>
                    <a:pt x="210820" y="232410"/>
                  </a:lnTo>
                  <a:lnTo>
                    <a:pt x="223393" y="0"/>
                  </a:lnTo>
                  <a:close/>
                </a:path>
              </a:pathLst>
            </a:custGeom>
            <a:solidFill>
              <a:srgbClr val="86EAE9"/>
            </a:solidFill>
          </p:spPr>
        </p:sp>
      </p:grpSp>
      <p:grpSp>
        <p:nvGrpSpPr>
          <p:cNvPr id="6" name="Group 6"/>
          <p:cNvGrpSpPr>
            <a:grpSpLocks noChangeAspect="1"/>
          </p:cNvGrpSpPr>
          <p:nvPr/>
        </p:nvGrpSpPr>
        <p:grpSpPr>
          <a:xfrm>
            <a:off x="5349840" y="7075580"/>
            <a:ext cx="1459411" cy="1299239"/>
            <a:chOff x="0" y="0"/>
            <a:chExt cx="1459408" cy="1299235"/>
          </a:xfrm>
        </p:grpSpPr>
        <p:sp>
          <p:nvSpPr>
            <p:cNvPr id="7" name="Freeform 7"/>
            <p:cNvSpPr/>
            <p:nvPr/>
          </p:nvSpPr>
          <p:spPr>
            <a:xfrm>
              <a:off x="0" y="0"/>
              <a:ext cx="1459484" cy="1299337"/>
            </a:xfrm>
            <a:custGeom>
              <a:avLst/>
              <a:gdLst/>
              <a:ahLst/>
              <a:cxnLst/>
              <a:rect l="l" t="t" r="r" b="b"/>
              <a:pathLst>
                <a:path w="1459484" h="1299337">
                  <a:moveTo>
                    <a:pt x="395986" y="0"/>
                  </a:moveTo>
                  <a:cubicBezTo>
                    <a:pt x="392938" y="1651"/>
                    <a:pt x="389763" y="3175"/>
                    <a:pt x="386715" y="4826"/>
                  </a:cubicBezTo>
                  <a:lnTo>
                    <a:pt x="325120" y="41783"/>
                  </a:lnTo>
                  <a:cubicBezTo>
                    <a:pt x="305181" y="55118"/>
                    <a:pt x="286004" y="69342"/>
                    <a:pt x="267462" y="84582"/>
                  </a:cubicBezTo>
                  <a:lnTo>
                    <a:pt x="214249" y="132842"/>
                  </a:lnTo>
                  <a:cubicBezTo>
                    <a:pt x="197358" y="149733"/>
                    <a:pt x="181229" y="167513"/>
                    <a:pt x="165989" y="186055"/>
                  </a:cubicBezTo>
                  <a:lnTo>
                    <a:pt x="123317" y="243586"/>
                  </a:lnTo>
                  <a:cubicBezTo>
                    <a:pt x="109982" y="263525"/>
                    <a:pt x="97663" y="283972"/>
                    <a:pt x="86360" y="305181"/>
                  </a:cubicBezTo>
                  <a:lnTo>
                    <a:pt x="55626" y="370078"/>
                  </a:lnTo>
                  <a:cubicBezTo>
                    <a:pt x="46482" y="392176"/>
                    <a:pt x="38354" y="414782"/>
                    <a:pt x="31496" y="437642"/>
                  </a:cubicBezTo>
                  <a:lnTo>
                    <a:pt x="14097" y="507238"/>
                  </a:lnTo>
                  <a:cubicBezTo>
                    <a:pt x="9398" y="530733"/>
                    <a:pt x="5842" y="554482"/>
                    <a:pt x="3556" y="578358"/>
                  </a:cubicBezTo>
                  <a:lnTo>
                    <a:pt x="0" y="649986"/>
                  </a:lnTo>
                  <a:cubicBezTo>
                    <a:pt x="0" y="673989"/>
                    <a:pt x="1143" y="697865"/>
                    <a:pt x="3556" y="721741"/>
                  </a:cubicBezTo>
                  <a:lnTo>
                    <a:pt x="14097" y="792734"/>
                  </a:lnTo>
                  <a:cubicBezTo>
                    <a:pt x="18796" y="816229"/>
                    <a:pt x="24638" y="839470"/>
                    <a:pt x="31496" y="862330"/>
                  </a:cubicBezTo>
                  <a:lnTo>
                    <a:pt x="55626" y="929894"/>
                  </a:lnTo>
                  <a:cubicBezTo>
                    <a:pt x="64770" y="951992"/>
                    <a:pt x="75057" y="973709"/>
                    <a:pt x="86360" y="994791"/>
                  </a:cubicBezTo>
                  <a:lnTo>
                    <a:pt x="123317" y="1056386"/>
                  </a:lnTo>
                  <a:cubicBezTo>
                    <a:pt x="136652" y="1076325"/>
                    <a:pt x="150876" y="1095502"/>
                    <a:pt x="166116" y="1114044"/>
                  </a:cubicBezTo>
                  <a:lnTo>
                    <a:pt x="214376" y="1167257"/>
                  </a:lnTo>
                  <a:cubicBezTo>
                    <a:pt x="231267" y="1184148"/>
                    <a:pt x="249047" y="1200277"/>
                    <a:pt x="267589" y="1215517"/>
                  </a:cubicBezTo>
                  <a:lnTo>
                    <a:pt x="325247" y="1258316"/>
                  </a:lnTo>
                  <a:cubicBezTo>
                    <a:pt x="345186" y="1271651"/>
                    <a:pt x="365633" y="1283970"/>
                    <a:pt x="386842" y="1295273"/>
                  </a:cubicBezTo>
                  <a:lnTo>
                    <a:pt x="395478" y="1299337"/>
                  </a:lnTo>
                  <a:lnTo>
                    <a:pt x="1068578" y="1299337"/>
                  </a:lnTo>
                  <a:cubicBezTo>
                    <a:pt x="1071118" y="1297940"/>
                    <a:pt x="1073785" y="1296670"/>
                    <a:pt x="1076325" y="1295273"/>
                  </a:cubicBezTo>
                  <a:lnTo>
                    <a:pt x="1137920" y="1258316"/>
                  </a:lnTo>
                  <a:cubicBezTo>
                    <a:pt x="1157859" y="1244981"/>
                    <a:pt x="1177036" y="1230757"/>
                    <a:pt x="1195578" y="1215517"/>
                  </a:cubicBezTo>
                  <a:lnTo>
                    <a:pt x="1248791" y="1167257"/>
                  </a:lnTo>
                  <a:cubicBezTo>
                    <a:pt x="1265682" y="1150366"/>
                    <a:pt x="1281811" y="1132586"/>
                    <a:pt x="1297051" y="1114044"/>
                  </a:cubicBezTo>
                  <a:lnTo>
                    <a:pt x="1339850" y="1056386"/>
                  </a:lnTo>
                  <a:cubicBezTo>
                    <a:pt x="1353185" y="1036447"/>
                    <a:pt x="1365504" y="1016000"/>
                    <a:pt x="1376807" y="994791"/>
                  </a:cubicBezTo>
                  <a:lnTo>
                    <a:pt x="1407541" y="929894"/>
                  </a:lnTo>
                  <a:cubicBezTo>
                    <a:pt x="1416685" y="907796"/>
                    <a:pt x="1424813" y="885190"/>
                    <a:pt x="1431671" y="862330"/>
                  </a:cubicBezTo>
                  <a:lnTo>
                    <a:pt x="1449070" y="792734"/>
                  </a:lnTo>
                  <a:cubicBezTo>
                    <a:pt x="1453642" y="769493"/>
                    <a:pt x="1457198" y="746125"/>
                    <a:pt x="1459484" y="722630"/>
                  </a:cubicBezTo>
                  <a:lnTo>
                    <a:pt x="1459484" y="722630"/>
                  </a:lnTo>
                  <a:lnTo>
                    <a:pt x="1459484" y="577723"/>
                  </a:lnTo>
                  <a:lnTo>
                    <a:pt x="1449070" y="507365"/>
                  </a:lnTo>
                  <a:cubicBezTo>
                    <a:pt x="1444371" y="483870"/>
                    <a:pt x="1438529" y="460629"/>
                    <a:pt x="1431671" y="437769"/>
                  </a:cubicBezTo>
                  <a:lnTo>
                    <a:pt x="1407541" y="370205"/>
                  </a:lnTo>
                  <a:cubicBezTo>
                    <a:pt x="1398397" y="348107"/>
                    <a:pt x="1388110" y="326390"/>
                    <a:pt x="1376807" y="305308"/>
                  </a:cubicBezTo>
                  <a:lnTo>
                    <a:pt x="1339850" y="243713"/>
                  </a:lnTo>
                  <a:cubicBezTo>
                    <a:pt x="1326515" y="223774"/>
                    <a:pt x="1312291" y="204597"/>
                    <a:pt x="1297051" y="186055"/>
                  </a:cubicBezTo>
                  <a:lnTo>
                    <a:pt x="1248791" y="132842"/>
                  </a:lnTo>
                  <a:cubicBezTo>
                    <a:pt x="1231900" y="115951"/>
                    <a:pt x="1214120" y="99822"/>
                    <a:pt x="1195578" y="84582"/>
                  </a:cubicBezTo>
                  <a:lnTo>
                    <a:pt x="1137920" y="41783"/>
                  </a:lnTo>
                  <a:cubicBezTo>
                    <a:pt x="1117981" y="28448"/>
                    <a:pt x="1097534" y="16129"/>
                    <a:pt x="1076325" y="4826"/>
                  </a:cubicBezTo>
                  <a:lnTo>
                    <a:pt x="1066038" y="0"/>
                  </a:lnTo>
                  <a:close/>
                </a:path>
              </a:pathLst>
            </a:custGeom>
            <a:solidFill>
              <a:srgbClr val="3EDAD8"/>
            </a:solidFill>
          </p:spPr>
        </p:sp>
      </p:grpSp>
      <p:grpSp>
        <p:nvGrpSpPr>
          <p:cNvPr id="8" name="Group 8"/>
          <p:cNvGrpSpPr>
            <a:grpSpLocks noChangeAspect="1"/>
          </p:cNvGrpSpPr>
          <p:nvPr/>
        </p:nvGrpSpPr>
        <p:grpSpPr>
          <a:xfrm>
            <a:off x="7030079" y="5122821"/>
            <a:ext cx="2287038" cy="2751449"/>
            <a:chOff x="0" y="0"/>
            <a:chExt cx="2287041" cy="2751455"/>
          </a:xfrm>
        </p:grpSpPr>
        <p:sp>
          <p:nvSpPr>
            <p:cNvPr id="9" name="Freeform 9"/>
            <p:cNvSpPr/>
            <p:nvPr/>
          </p:nvSpPr>
          <p:spPr>
            <a:xfrm>
              <a:off x="63500" y="173736"/>
              <a:ext cx="2074672" cy="2514219"/>
            </a:xfrm>
            <a:custGeom>
              <a:avLst/>
              <a:gdLst/>
              <a:ahLst/>
              <a:cxnLst/>
              <a:rect l="l" t="t" r="r" b="b"/>
              <a:pathLst>
                <a:path w="2074672" h="2514219">
                  <a:moveTo>
                    <a:pt x="2042922" y="0"/>
                  </a:moveTo>
                  <a:lnTo>
                    <a:pt x="0" y="2488184"/>
                  </a:lnTo>
                  <a:lnTo>
                    <a:pt x="31750" y="2514219"/>
                  </a:lnTo>
                  <a:lnTo>
                    <a:pt x="2074672" y="26162"/>
                  </a:lnTo>
                  <a:lnTo>
                    <a:pt x="2042922" y="127"/>
                  </a:lnTo>
                  <a:close/>
                </a:path>
              </a:pathLst>
            </a:custGeom>
            <a:solidFill>
              <a:srgbClr val="3EDAD8"/>
            </a:solidFill>
          </p:spPr>
        </p:sp>
        <p:sp>
          <p:nvSpPr>
            <p:cNvPr id="10" name="Freeform 10"/>
            <p:cNvSpPr/>
            <p:nvPr/>
          </p:nvSpPr>
          <p:spPr>
            <a:xfrm>
              <a:off x="1989963" y="63500"/>
              <a:ext cx="233553" cy="242570"/>
            </a:xfrm>
            <a:custGeom>
              <a:avLst/>
              <a:gdLst/>
              <a:ahLst/>
              <a:cxnLst/>
              <a:rect l="l" t="t" r="r" b="b"/>
              <a:pathLst>
                <a:path w="233553" h="242570">
                  <a:moveTo>
                    <a:pt x="233553" y="0"/>
                  </a:moveTo>
                  <a:lnTo>
                    <a:pt x="0" y="69596"/>
                  </a:lnTo>
                  <a:lnTo>
                    <a:pt x="210693" y="242570"/>
                  </a:lnTo>
                  <a:lnTo>
                    <a:pt x="233553" y="0"/>
                  </a:lnTo>
                  <a:close/>
                </a:path>
              </a:pathLst>
            </a:custGeom>
            <a:solidFill>
              <a:srgbClr val="3EDAD8"/>
            </a:solidFill>
          </p:spPr>
        </p:sp>
      </p:grpSp>
      <p:grpSp>
        <p:nvGrpSpPr>
          <p:cNvPr id="11" name="Group 11"/>
          <p:cNvGrpSpPr>
            <a:grpSpLocks noChangeAspect="1"/>
          </p:cNvGrpSpPr>
          <p:nvPr/>
        </p:nvGrpSpPr>
        <p:grpSpPr>
          <a:xfrm>
            <a:off x="9185262" y="3677069"/>
            <a:ext cx="3755165" cy="4028456"/>
            <a:chOff x="0" y="0"/>
            <a:chExt cx="3755161" cy="4028453"/>
          </a:xfrm>
        </p:grpSpPr>
        <p:sp>
          <p:nvSpPr>
            <p:cNvPr id="12" name="Freeform 12"/>
            <p:cNvSpPr/>
            <p:nvPr/>
          </p:nvSpPr>
          <p:spPr>
            <a:xfrm>
              <a:off x="63500" y="63500"/>
              <a:ext cx="1459484" cy="1299337"/>
            </a:xfrm>
            <a:custGeom>
              <a:avLst/>
              <a:gdLst/>
              <a:ahLst/>
              <a:cxnLst/>
              <a:rect l="l" t="t" r="r" b="b"/>
              <a:pathLst>
                <a:path w="1459484" h="1299337">
                  <a:moveTo>
                    <a:pt x="395986" y="0"/>
                  </a:moveTo>
                  <a:cubicBezTo>
                    <a:pt x="392938" y="1651"/>
                    <a:pt x="389763" y="3175"/>
                    <a:pt x="386715" y="4826"/>
                  </a:cubicBezTo>
                  <a:lnTo>
                    <a:pt x="325120" y="41783"/>
                  </a:lnTo>
                  <a:cubicBezTo>
                    <a:pt x="305181" y="55118"/>
                    <a:pt x="286004" y="69342"/>
                    <a:pt x="267462" y="84582"/>
                  </a:cubicBezTo>
                  <a:lnTo>
                    <a:pt x="214249" y="132842"/>
                  </a:lnTo>
                  <a:cubicBezTo>
                    <a:pt x="197358" y="149733"/>
                    <a:pt x="181229" y="167513"/>
                    <a:pt x="165989" y="186055"/>
                  </a:cubicBezTo>
                  <a:lnTo>
                    <a:pt x="123190" y="243713"/>
                  </a:lnTo>
                  <a:cubicBezTo>
                    <a:pt x="109855" y="263652"/>
                    <a:pt x="97536" y="284099"/>
                    <a:pt x="86233" y="305308"/>
                  </a:cubicBezTo>
                  <a:lnTo>
                    <a:pt x="55626" y="370078"/>
                  </a:lnTo>
                  <a:cubicBezTo>
                    <a:pt x="46482" y="392176"/>
                    <a:pt x="38354" y="414782"/>
                    <a:pt x="31496" y="437642"/>
                  </a:cubicBezTo>
                  <a:lnTo>
                    <a:pt x="14097" y="507238"/>
                  </a:lnTo>
                  <a:cubicBezTo>
                    <a:pt x="9398" y="530733"/>
                    <a:pt x="5969" y="554355"/>
                    <a:pt x="3556" y="578231"/>
                  </a:cubicBezTo>
                  <a:lnTo>
                    <a:pt x="0" y="649986"/>
                  </a:lnTo>
                  <a:cubicBezTo>
                    <a:pt x="0" y="673989"/>
                    <a:pt x="1143" y="697865"/>
                    <a:pt x="3556" y="721741"/>
                  </a:cubicBezTo>
                  <a:lnTo>
                    <a:pt x="14097" y="792734"/>
                  </a:lnTo>
                  <a:cubicBezTo>
                    <a:pt x="18796" y="816229"/>
                    <a:pt x="24638" y="839470"/>
                    <a:pt x="31496" y="862330"/>
                  </a:cubicBezTo>
                  <a:lnTo>
                    <a:pt x="55626" y="929894"/>
                  </a:lnTo>
                  <a:cubicBezTo>
                    <a:pt x="64770" y="951992"/>
                    <a:pt x="75057" y="973709"/>
                    <a:pt x="86360" y="994791"/>
                  </a:cubicBezTo>
                  <a:lnTo>
                    <a:pt x="123317" y="1056386"/>
                  </a:lnTo>
                  <a:cubicBezTo>
                    <a:pt x="136652" y="1076325"/>
                    <a:pt x="150876" y="1095502"/>
                    <a:pt x="166116" y="1114044"/>
                  </a:cubicBezTo>
                  <a:lnTo>
                    <a:pt x="214376" y="1167257"/>
                  </a:lnTo>
                  <a:cubicBezTo>
                    <a:pt x="231267" y="1184148"/>
                    <a:pt x="249047" y="1200277"/>
                    <a:pt x="267589" y="1215517"/>
                  </a:cubicBezTo>
                  <a:lnTo>
                    <a:pt x="325247" y="1258316"/>
                  </a:lnTo>
                  <a:cubicBezTo>
                    <a:pt x="345186" y="1271651"/>
                    <a:pt x="365633" y="1283970"/>
                    <a:pt x="386842" y="1295273"/>
                  </a:cubicBezTo>
                  <a:lnTo>
                    <a:pt x="395478" y="1299337"/>
                  </a:lnTo>
                  <a:lnTo>
                    <a:pt x="1068578" y="1299337"/>
                  </a:lnTo>
                  <a:cubicBezTo>
                    <a:pt x="1071118" y="1297940"/>
                    <a:pt x="1073785" y="1296670"/>
                    <a:pt x="1076325" y="1295273"/>
                  </a:cubicBezTo>
                  <a:lnTo>
                    <a:pt x="1137920" y="1258316"/>
                  </a:lnTo>
                  <a:cubicBezTo>
                    <a:pt x="1157859" y="1244981"/>
                    <a:pt x="1177036" y="1230757"/>
                    <a:pt x="1195578" y="1215517"/>
                  </a:cubicBezTo>
                  <a:lnTo>
                    <a:pt x="1248791" y="1167257"/>
                  </a:lnTo>
                  <a:cubicBezTo>
                    <a:pt x="1265682" y="1150366"/>
                    <a:pt x="1281811" y="1132586"/>
                    <a:pt x="1297051" y="1114044"/>
                  </a:cubicBezTo>
                  <a:lnTo>
                    <a:pt x="1339850" y="1056386"/>
                  </a:lnTo>
                  <a:cubicBezTo>
                    <a:pt x="1353185" y="1036447"/>
                    <a:pt x="1365504" y="1016000"/>
                    <a:pt x="1376807" y="994791"/>
                  </a:cubicBezTo>
                  <a:lnTo>
                    <a:pt x="1407541" y="929894"/>
                  </a:lnTo>
                  <a:cubicBezTo>
                    <a:pt x="1416685" y="907796"/>
                    <a:pt x="1424813" y="885190"/>
                    <a:pt x="1431671" y="862330"/>
                  </a:cubicBezTo>
                  <a:lnTo>
                    <a:pt x="1449070" y="792734"/>
                  </a:lnTo>
                  <a:cubicBezTo>
                    <a:pt x="1453642" y="769493"/>
                    <a:pt x="1457198" y="746125"/>
                    <a:pt x="1459484" y="722630"/>
                  </a:cubicBezTo>
                  <a:lnTo>
                    <a:pt x="1459484" y="722630"/>
                  </a:lnTo>
                  <a:lnTo>
                    <a:pt x="1459484" y="577723"/>
                  </a:lnTo>
                  <a:lnTo>
                    <a:pt x="1449070" y="507365"/>
                  </a:lnTo>
                  <a:cubicBezTo>
                    <a:pt x="1444371" y="483870"/>
                    <a:pt x="1438529" y="460629"/>
                    <a:pt x="1431671" y="437769"/>
                  </a:cubicBezTo>
                  <a:lnTo>
                    <a:pt x="1407541" y="370205"/>
                  </a:lnTo>
                  <a:cubicBezTo>
                    <a:pt x="1398397" y="348107"/>
                    <a:pt x="1388110" y="326390"/>
                    <a:pt x="1376807" y="305308"/>
                  </a:cubicBezTo>
                  <a:lnTo>
                    <a:pt x="1339850" y="243713"/>
                  </a:lnTo>
                  <a:cubicBezTo>
                    <a:pt x="1326515" y="223774"/>
                    <a:pt x="1312291" y="204597"/>
                    <a:pt x="1297051" y="186055"/>
                  </a:cubicBezTo>
                  <a:lnTo>
                    <a:pt x="1248791" y="132842"/>
                  </a:lnTo>
                  <a:cubicBezTo>
                    <a:pt x="1231900" y="115951"/>
                    <a:pt x="1214120" y="99822"/>
                    <a:pt x="1195578" y="84582"/>
                  </a:cubicBezTo>
                  <a:lnTo>
                    <a:pt x="1137920" y="41783"/>
                  </a:lnTo>
                  <a:cubicBezTo>
                    <a:pt x="1117981" y="28448"/>
                    <a:pt x="1097534" y="16129"/>
                    <a:pt x="1076325" y="4826"/>
                  </a:cubicBezTo>
                  <a:lnTo>
                    <a:pt x="1066038" y="0"/>
                  </a:lnTo>
                  <a:close/>
                </a:path>
              </a:pathLst>
            </a:custGeom>
            <a:solidFill>
              <a:srgbClr val="37C9EF"/>
            </a:solidFill>
          </p:spPr>
        </p:sp>
        <p:sp>
          <p:nvSpPr>
            <p:cNvPr id="13" name="Freeform 13"/>
            <p:cNvSpPr/>
            <p:nvPr/>
          </p:nvSpPr>
          <p:spPr>
            <a:xfrm>
              <a:off x="1612138" y="1472565"/>
              <a:ext cx="1997075" cy="2387854"/>
            </a:xfrm>
            <a:custGeom>
              <a:avLst/>
              <a:gdLst/>
              <a:ahLst/>
              <a:cxnLst/>
              <a:rect l="l" t="t" r="r" b="b"/>
              <a:pathLst>
                <a:path w="1997075" h="2387854">
                  <a:moveTo>
                    <a:pt x="30099" y="0"/>
                  </a:moveTo>
                  <a:lnTo>
                    <a:pt x="0" y="25146"/>
                  </a:lnTo>
                  <a:lnTo>
                    <a:pt x="1966976" y="2387854"/>
                  </a:lnTo>
                  <a:lnTo>
                    <a:pt x="1997075" y="2362708"/>
                  </a:lnTo>
                  <a:lnTo>
                    <a:pt x="30099" y="0"/>
                  </a:lnTo>
                  <a:close/>
                </a:path>
              </a:pathLst>
            </a:custGeom>
            <a:solidFill>
              <a:srgbClr val="86EAE9"/>
            </a:solidFill>
          </p:spPr>
        </p:sp>
        <p:sp>
          <p:nvSpPr>
            <p:cNvPr id="14" name="Freeform 14"/>
            <p:cNvSpPr/>
            <p:nvPr/>
          </p:nvSpPr>
          <p:spPr>
            <a:xfrm>
              <a:off x="3468243" y="3733419"/>
              <a:ext cx="223520" cy="231521"/>
            </a:xfrm>
            <a:custGeom>
              <a:avLst/>
              <a:gdLst/>
              <a:ahLst/>
              <a:cxnLst/>
              <a:rect l="l" t="t" r="r" b="b"/>
              <a:pathLst>
                <a:path w="223520" h="231521">
                  <a:moveTo>
                    <a:pt x="200025" y="0"/>
                  </a:moveTo>
                  <a:lnTo>
                    <a:pt x="0" y="166497"/>
                  </a:lnTo>
                  <a:lnTo>
                    <a:pt x="223520" y="231521"/>
                  </a:lnTo>
                  <a:lnTo>
                    <a:pt x="200152" y="0"/>
                  </a:lnTo>
                  <a:close/>
                </a:path>
              </a:pathLst>
            </a:custGeom>
            <a:solidFill>
              <a:srgbClr val="86EAE9"/>
            </a:solidFill>
          </p:spPr>
        </p:sp>
      </p:grpSp>
      <p:grpSp>
        <p:nvGrpSpPr>
          <p:cNvPr id="15" name="Group 15"/>
          <p:cNvGrpSpPr>
            <a:grpSpLocks noChangeAspect="1"/>
          </p:cNvGrpSpPr>
          <p:nvPr/>
        </p:nvGrpSpPr>
        <p:grpSpPr>
          <a:xfrm>
            <a:off x="13638857" y="6962280"/>
            <a:ext cx="1459411" cy="1299239"/>
            <a:chOff x="0" y="0"/>
            <a:chExt cx="1459408" cy="1299235"/>
          </a:xfrm>
        </p:grpSpPr>
        <p:sp>
          <p:nvSpPr>
            <p:cNvPr id="16" name="Freeform 16"/>
            <p:cNvSpPr/>
            <p:nvPr/>
          </p:nvSpPr>
          <p:spPr>
            <a:xfrm>
              <a:off x="0" y="0"/>
              <a:ext cx="1459484" cy="1299337"/>
            </a:xfrm>
            <a:custGeom>
              <a:avLst/>
              <a:gdLst/>
              <a:ahLst/>
              <a:cxnLst/>
              <a:rect l="l" t="t" r="r" b="b"/>
              <a:pathLst>
                <a:path w="1459484" h="1299337">
                  <a:moveTo>
                    <a:pt x="395986" y="0"/>
                  </a:moveTo>
                  <a:cubicBezTo>
                    <a:pt x="392938" y="1651"/>
                    <a:pt x="389763" y="3175"/>
                    <a:pt x="386715" y="4826"/>
                  </a:cubicBezTo>
                  <a:lnTo>
                    <a:pt x="325120" y="41783"/>
                  </a:lnTo>
                  <a:cubicBezTo>
                    <a:pt x="305181" y="55118"/>
                    <a:pt x="286004" y="69342"/>
                    <a:pt x="267462" y="84582"/>
                  </a:cubicBezTo>
                  <a:lnTo>
                    <a:pt x="214249" y="132842"/>
                  </a:lnTo>
                  <a:cubicBezTo>
                    <a:pt x="197358" y="149733"/>
                    <a:pt x="181229" y="167513"/>
                    <a:pt x="165989" y="186055"/>
                  </a:cubicBezTo>
                  <a:lnTo>
                    <a:pt x="123317" y="243586"/>
                  </a:lnTo>
                  <a:cubicBezTo>
                    <a:pt x="109982" y="263525"/>
                    <a:pt x="97663" y="283972"/>
                    <a:pt x="86360" y="305181"/>
                  </a:cubicBezTo>
                  <a:lnTo>
                    <a:pt x="55626" y="370078"/>
                  </a:lnTo>
                  <a:cubicBezTo>
                    <a:pt x="46482" y="392176"/>
                    <a:pt x="38354" y="414782"/>
                    <a:pt x="31496" y="437642"/>
                  </a:cubicBezTo>
                  <a:lnTo>
                    <a:pt x="14097" y="507238"/>
                  </a:lnTo>
                  <a:cubicBezTo>
                    <a:pt x="9398" y="530733"/>
                    <a:pt x="5842" y="554482"/>
                    <a:pt x="3556" y="578358"/>
                  </a:cubicBezTo>
                  <a:lnTo>
                    <a:pt x="0" y="649986"/>
                  </a:lnTo>
                  <a:cubicBezTo>
                    <a:pt x="0" y="673989"/>
                    <a:pt x="1143" y="697865"/>
                    <a:pt x="3556" y="721741"/>
                  </a:cubicBezTo>
                  <a:lnTo>
                    <a:pt x="14097" y="792734"/>
                  </a:lnTo>
                  <a:cubicBezTo>
                    <a:pt x="18796" y="816229"/>
                    <a:pt x="24638" y="839470"/>
                    <a:pt x="31496" y="862330"/>
                  </a:cubicBezTo>
                  <a:lnTo>
                    <a:pt x="55626" y="929894"/>
                  </a:lnTo>
                  <a:cubicBezTo>
                    <a:pt x="64770" y="951992"/>
                    <a:pt x="75057" y="973709"/>
                    <a:pt x="86360" y="994791"/>
                  </a:cubicBezTo>
                  <a:lnTo>
                    <a:pt x="123317" y="1056386"/>
                  </a:lnTo>
                  <a:cubicBezTo>
                    <a:pt x="136652" y="1076325"/>
                    <a:pt x="150876" y="1095502"/>
                    <a:pt x="166116" y="1114044"/>
                  </a:cubicBezTo>
                  <a:lnTo>
                    <a:pt x="214376" y="1167257"/>
                  </a:lnTo>
                  <a:cubicBezTo>
                    <a:pt x="231267" y="1184148"/>
                    <a:pt x="249047" y="1200277"/>
                    <a:pt x="267589" y="1215517"/>
                  </a:cubicBezTo>
                  <a:lnTo>
                    <a:pt x="325247" y="1258316"/>
                  </a:lnTo>
                  <a:cubicBezTo>
                    <a:pt x="345186" y="1271651"/>
                    <a:pt x="365633" y="1283970"/>
                    <a:pt x="386842" y="1295273"/>
                  </a:cubicBezTo>
                  <a:lnTo>
                    <a:pt x="395478" y="1299337"/>
                  </a:lnTo>
                  <a:lnTo>
                    <a:pt x="1068578" y="1299337"/>
                  </a:lnTo>
                  <a:cubicBezTo>
                    <a:pt x="1071118" y="1297940"/>
                    <a:pt x="1073785" y="1296670"/>
                    <a:pt x="1076325" y="1295273"/>
                  </a:cubicBezTo>
                  <a:lnTo>
                    <a:pt x="1137920" y="1258316"/>
                  </a:lnTo>
                  <a:cubicBezTo>
                    <a:pt x="1157859" y="1244981"/>
                    <a:pt x="1177036" y="1230757"/>
                    <a:pt x="1195578" y="1215517"/>
                  </a:cubicBezTo>
                  <a:lnTo>
                    <a:pt x="1248791" y="1167257"/>
                  </a:lnTo>
                  <a:cubicBezTo>
                    <a:pt x="1265682" y="1150366"/>
                    <a:pt x="1281811" y="1132586"/>
                    <a:pt x="1297051" y="1114044"/>
                  </a:cubicBezTo>
                  <a:lnTo>
                    <a:pt x="1339850" y="1056386"/>
                  </a:lnTo>
                  <a:cubicBezTo>
                    <a:pt x="1353185" y="1036447"/>
                    <a:pt x="1365504" y="1016000"/>
                    <a:pt x="1376807" y="994791"/>
                  </a:cubicBezTo>
                  <a:lnTo>
                    <a:pt x="1407541" y="929894"/>
                  </a:lnTo>
                  <a:cubicBezTo>
                    <a:pt x="1416685" y="907796"/>
                    <a:pt x="1424813" y="885190"/>
                    <a:pt x="1431671" y="862330"/>
                  </a:cubicBezTo>
                  <a:lnTo>
                    <a:pt x="1449070" y="792734"/>
                  </a:lnTo>
                  <a:cubicBezTo>
                    <a:pt x="1453642" y="769493"/>
                    <a:pt x="1457198" y="746125"/>
                    <a:pt x="1459484" y="722630"/>
                  </a:cubicBezTo>
                  <a:lnTo>
                    <a:pt x="1459484" y="722630"/>
                  </a:lnTo>
                  <a:lnTo>
                    <a:pt x="1459484" y="577723"/>
                  </a:lnTo>
                  <a:lnTo>
                    <a:pt x="1449070" y="507365"/>
                  </a:lnTo>
                  <a:cubicBezTo>
                    <a:pt x="1444371" y="483870"/>
                    <a:pt x="1438529" y="460629"/>
                    <a:pt x="1431671" y="437769"/>
                  </a:cubicBezTo>
                  <a:lnTo>
                    <a:pt x="1407541" y="370205"/>
                  </a:lnTo>
                  <a:cubicBezTo>
                    <a:pt x="1398397" y="348107"/>
                    <a:pt x="1388110" y="326390"/>
                    <a:pt x="1376807" y="305308"/>
                  </a:cubicBezTo>
                  <a:lnTo>
                    <a:pt x="1339850" y="243713"/>
                  </a:lnTo>
                  <a:cubicBezTo>
                    <a:pt x="1326515" y="223774"/>
                    <a:pt x="1312291" y="204597"/>
                    <a:pt x="1297051" y="186055"/>
                  </a:cubicBezTo>
                  <a:lnTo>
                    <a:pt x="1248791" y="132842"/>
                  </a:lnTo>
                  <a:cubicBezTo>
                    <a:pt x="1231900" y="115951"/>
                    <a:pt x="1214120" y="99822"/>
                    <a:pt x="1195578" y="84582"/>
                  </a:cubicBezTo>
                  <a:lnTo>
                    <a:pt x="1137920" y="41783"/>
                  </a:lnTo>
                  <a:cubicBezTo>
                    <a:pt x="1117981" y="28448"/>
                    <a:pt x="1097534" y="16129"/>
                    <a:pt x="1076325" y="4826"/>
                  </a:cubicBezTo>
                  <a:lnTo>
                    <a:pt x="1066038" y="0"/>
                  </a:lnTo>
                  <a:close/>
                </a:path>
              </a:pathLst>
            </a:custGeom>
            <a:solidFill>
              <a:srgbClr val="37C9EF"/>
            </a:solidFill>
          </p:spPr>
        </p:sp>
      </p:grpSp>
      <p:sp>
        <p:nvSpPr>
          <p:cNvPr id="17" name="TextBox 17"/>
          <p:cNvSpPr txBox="1"/>
          <p:nvPr/>
        </p:nvSpPr>
        <p:spPr>
          <a:xfrm>
            <a:off x="2381250" y="4311491"/>
            <a:ext cx="499186" cy="617296"/>
          </a:xfrm>
          <a:prstGeom prst="rect">
            <a:avLst/>
          </a:prstGeom>
        </p:spPr>
        <p:txBody>
          <a:bodyPr lIns="0" tIns="0" rIns="0" bIns="0" rtlCol="0" anchor="t">
            <a:spAutoFit/>
          </a:bodyPr>
          <a:lstStyle/>
          <a:p>
            <a:pPr algn="l">
              <a:lnSpc>
                <a:spcPts val="5038"/>
              </a:lnSpc>
            </a:pPr>
            <a:r>
              <a:rPr lang="en-US" sz="3598">
                <a:solidFill>
                  <a:srgbClr val="FFFFFF"/>
                </a:solidFill>
                <a:latin typeface="Montserrat Bold"/>
                <a:ea typeface="Montserrat Bold"/>
                <a:cs typeface="Montserrat Bold"/>
                <a:sym typeface="Montserrat Bold"/>
              </a:rPr>
              <a:t>01</a:t>
            </a:r>
          </a:p>
        </p:txBody>
      </p:sp>
      <p:sp>
        <p:nvSpPr>
          <p:cNvPr id="18" name="TextBox 18"/>
          <p:cNvSpPr txBox="1"/>
          <p:nvPr/>
        </p:nvSpPr>
        <p:spPr>
          <a:xfrm>
            <a:off x="5791362" y="7377979"/>
            <a:ext cx="591493" cy="617296"/>
          </a:xfrm>
          <a:prstGeom prst="rect">
            <a:avLst/>
          </a:prstGeom>
        </p:spPr>
        <p:txBody>
          <a:bodyPr lIns="0" tIns="0" rIns="0" bIns="0" rtlCol="0" anchor="t">
            <a:spAutoFit/>
          </a:bodyPr>
          <a:lstStyle/>
          <a:p>
            <a:pPr algn="l">
              <a:lnSpc>
                <a:spcPts val="5038"/>
              </a:lnSpc>
            </a:pPr>
            <a:r>
              <a:rPr lang="en-US" sz="3598">
                <a:solidFill>
                  <a:srgbClr val="FFFFFF"/>
                </a:solidFill>
                <a:latin typeface="Montserrat Bold"/>
                <a:ea typeface="Montserrat Bold"/>
                <a:cs typeface="Montserrat Bold"/>
                <a:sym typeface="Montserrat Bold"/>
              </a:rPr>
              <a:t>02</a:t>
            </a:r>
          </a:p>
        </p:txBody>
      </p:sp>
      <p:sp>
        <p:nvSpPr>
          <p:cNvPr id="19" name="TextBox 19"/>
          <p:cNvSpPr txBox="1"/>
          <p:nvPr/>
        </p:nvSpPr>
        <p:spPr>
          <a:xfrm>
            <a:off x="9689725" y="4042972"/>
            <a:ext cx="592426" cy="617296"/>
          </a:xfrm>
          <a:prstGeom prst="rect">
            <a:avLst/>
          </a:prstGeom>
        </p:spPr>
        <p:txBody>
          <a:bodyPr lIns="0" tIns="0" rIns="0" bIns="0" rtlCol="0" anchor="t">
            <a:spAutoFit/>
          </a:bodyPr>
          <a:lstStyle/>
          <a:p>
            <a:pPr algn="l">
              <a:lnSpc>
                <a:spcPts val="5038"/>
              </a:lnSpc>
            </a:pPr>
            <a:r>
              <a:rPr lang="en-US" sz="3598">
                <a:solidFill>
                  <a:srgbClr val="FFFFFF"/>
                </a:solidFill>
                <a:latin typeface="Montserrat Bold"/>
                <a:ea typeface="Montserrat Bold"/>
                <a:cs typeface="Montserrat Bold"/>
                <a:sym typeface="Montserrat Bold"/>
              </a:rPr>
              <a:t>03</a:t>
            </a:r>
          </a:p>
        </p:txBody>
      </p:sp>
      <p:sp>
        <p:nvSpPr>
          <p:cNvPr id="20" name="TextBox 20"/>
          <p:cNvSpPr txBox="1"/>
          <p:nvPr/>
        </p:nvSpPr>
        <p:spPr>
          <a:xfrm>
            <a:off x="14057852" y="7264689"/>
            <a:ext cx="637642" cy="617296"/>
          </a:xfrm>
          <a:prstGeom prst="rect">
            <a:avLst/>
          </a:prstGeom>
        </p:spPr>
        <p:txBody>
          <a:bodyPr lIns="0" tIns="0" rIns="0" bIns="0" rtlCol="0" anchor="t">
            <a:spAutoFit/>
          </a:bodyPr>
          <a:lstStyle/>
          <a:p>
            <a:pPr algn="l">
              <a:lnSpc>
                <a:spcPts val="5038"/>
              </a:lnSpc>
            </a:pPr>
            <a:r>
              <a:rPr lang="en-US" sz="3598">
                <a:solidFill>
                  <a:srgbClr val="FFFFFF"/>
                </a:solidFill>
                <a:latin typeface="Montserrat Bold"/>
                <a:ea typeface="Montserrat Bold"/>
                <a:cs typeface="Montserrat Bold"/>
                <a:sym typeface="Montserrat Bold"/>
              </a:rPr>
              <a:t>04</a:t>
            </a:r>
          </a:p>
        </p:txBody>
      </p:sp>
      <p:sp>
        <p:nvSpPr>
          <p:cNvPr id="21" name="TextBox 21"/>
          <p:cNvSpPr txBox="1"/>
          <p:nvPr/>
        </p:nvSpPr>
        <p:spPr>
          <a:xfrm>
            <a:off x="15690228" y="4311491"/>
            <a:ext cx="593827" cy="617296"/>
          </a:xfrm>
          <a:prstGeom prst="rect">
            <a:avLst/>
          </a:prstGeom>
        </p:spPr>
        <p:txBody>
          <a:bodyPr lIns="0" tIns="0" rIns="0" bIns="0" rtlCol="0" anchor="t">
            <a:spAutoFit/>
          </a:bodyPr>
          <a:lstStyle/>
          <a:p>
            <a:pPr algn="l">
              <a:lnSpc>
                <a:spcPts val="5038"/>
              </a:lnSpc>
            </a:pPr>
            <a:r>
              <a:rPr lang="en-US" sz="3598">
                <a:solidFill>
                  <a:srgbClr val="FFFFFF"/>
                </a:solidFill>
                <a:latin typeface="Montserrat Bold"/>
                <a:ea typeface="Montserrat Bold"/>
                <a:cs typeface="Montserrat Bold"/>
                <a:sym typeface="Montserrat Bold"/>
              </a:rPr>
              <a:t>05</a:t>
            </a:r>
          </a:p>
        </p:txBody>
      </p:sp>
      <p:sp>
        <p:nvSpPr>
          <p:cNvPr id="22" name="TextBox 22"/>
          <p:cNvSpPr txBox="1"/>
          <p:nvPr/>
        </p:nvSpPr>
        <p:spPr>
          <a:xfrm>
            <a:off x="1555604" y="7274700"/>
            <a:ext cx="2183435" cy="1747506"/>
          </a:xfrm>
          <a:prstGeom prst="rect">
            <a:avLst/>
          </a:prstGeom>
        </p:spPr>
        <p:txBody>
          <a:bodyPr lIns="0" tIns="0" rIns="0" bIns="0" rtlCol="0" anchor="t">
            <a:spAutoFit/>
          </a:bodyPr>
          <a:lstStyle/>
          <a:p>
            <a:pPr algn="ctr">
              <a:lnSpc>
                <a:spcPts val="3496"/>
              </a:lnSpc>
            </a:pPr>
            <a:r>
              <a:rPr lang="en-US" sz="2755" spc="107">
                <a:solidFill>
                  <a:srgbClr val="191919"/>
                </a:solidFill>
                <a:latin typeface="Montserrat Bold"/>
                <a:ea typeface="Montserrat Bold"/>
                <a:cs typeface="Montserrat Bold"/>
                <a:sym typeface="Montserrat Bold"/>
              </a:rPr>
              <a:t>KHẢO SÁT VÀ XÂY DỰNG BÀI TOÁN</a:t>
            </a:r>
          </a:p>
        </p:txBody>
      </p:sp>
      <p:sp>
        <p:nvSpPr>
          <p:cNvPr id="23" name="TextBox 23"/>
          <p:cNvSpPr txBox="1"/>
          <p:nvPr/>
        </p:nvSpPr>
        <p:spPr>
          <a:xfrm>
            <a:off x="8998182" y="7383056"/>
            <a:ext cx="2719716" cy="1309356"/>
          </a:xfrm>
          <a:prstGeom prst="rect">
            <a:avLst/>
          </a:prstGeom>
        </p:spPr>
        <p:txBody>
          <a:bodyPr lIns="0" tIns="0" rIns="0" bIns="0" rtlCol="0" anchor="t">
            <a:spAutoFit/>
          </a:bodyPr>
          <a:lstStyle/>
          <a:p>
            <a:pPr algn="ctr">
              <a:lnSpc>
                <a:spcPts val="3496"/>
              </a:lnSpc>
            </a:pPr>
            <a:r>
              <a:rPr lang="en-US" sz="2755" spc="107">
                <a:solidFill>
                  <a:srgbClr val="191919"/>
                </a:solidFill>
                <a:latin typeface="Montserrat Bold"/>
                <a:ea typeface="Montserrat Bold"/>
                <a:cs typeface="Montserrat Bold"/>
                <a:sym typeface="Montserrat Bold"/>
              </a:rPr>
              <a:t>THỬ NGHIỆM VÀ ĐÁNH GIÁ HỆ THỐNG</a:t>
            </a:r>
          </a:p>
        </p:txBody>
      </p:sp>
      <p:sp>
        <p:nvSpPr>
          <p:cNvPr id="24" name="TextBox 24"/>
          <p:cNvSpPr txBox="1"/>
          <p:nvPr/>
        </p:nvSpPr>
        <p:spPr>
          <a:xfrm>
            <a:off x="12381376" y="3718046"/>
            <a:ext cx="3596326" cy="1309356"/>
          </a:xfrm>
          <a:prstGeom prst="rect">
            <a:avLst/>
          </a:prstGeom>
        </p:spPr>
        <p:txBody>
          <a:bodyPr lIns="0" tIns="0" rIns="0" bIns="0" rtlCol="0" anchor="t">
            <a:spAutoFit/>
          </a:bodyPr>
          <a:lstStyle/>
          <a:p>
            <a:pPr algn="ctr">
              <a:lnSpc>
                <a:spcPts val="3496"/>
              </a:lnSpc>
            </a:pPr>
            <a:r>
              <a:rPr lang="en-US" sz="2755" spc="107">
                <a:solidFill>
                  <a:srgbClr val="191919"/>
                </a:solidFill>
                <a:latin typeface="Montserrat Bold"/>
                <a:ea typeface="Montserrat Bold"/>
                <a:cs typeface="Montserrat Bold"/>
                <a:sym typeface="Montserrat Bold"/>
              </a:rPr>
              <a:t>KẾT LUẬN VÀ HƯỚNG PHÁT TRIỂN</a:t>
            </a:r>
          </a:p>
        </p:txBody>
      </p:sp>
      <p:sp>
        <p:nvSpPr>
          <p:cNvPr id="25" name="TextBox 25"/>
          <p:cNvSpPr txBox="1"/>
          <p:nvPr/>
        </p:nvSpPr>
        <p:spPr>
          <a:xfrm>
            <a:off x="4588097" y="3708111"/>
            <a:ext cx="3496923" cy="992212"/>
          </a:xfrm>
          <a:prstGeom prst="rect">
            <a:avLst/>
          </a:prstGeom>
        </p:spPr>
        <p:txBody>
          <a:bodyPr lIns="0" tIns="0" rIns="0" bIns="0" rtlCol="0" anchor="t">
            <a:spAutoFit/>
          </a:bodyPr>
          <a:lstStyle/>
          <a:p>
            <a:pPr algn="ctr">
              <a:lnSpc>
                <a:spcPts val="3904"/>
              </a:lnSpc>
            </a:pPr>
            <a:r>
              <a:rPr lang="en-US" sz="3076" spc="120">
                <a:solidFill>
                  <a:srgbClr val="191919"/>
                </a:solidFill>
                <a:latin typeface="Montserrat Bold"/>
                <a:ea typeface="Montserrat Bold"/>
                <a:cs typeface="Montserrat Bold"/>
                <a:sym typeface="Montserrat Bold"/>
              </a:rPr>
              <a:t>PHÂN TÍCH VÀ THIẾTKẾ</a:t>
            </a:r>
          </a:p>
        </p:txBody>
      </p:sp>
      <p:sp>
        <p:nvSpPr>
          <p:cNvPr id="26" name="TextBox 26"/>
          <p:cNvSpPr txBox="1"/>
          <p:nvPr/>
        </p:nvSpPr>
        <p:spPr>
          <a:xfrm>
            <a:off x="6187583" y="918039"/>
            <a:ext cx="6030859" cy="1366828"/>
          </a:xfrm>
          <a:prstGeom prst="rect">
            <a:avLst/>
          </a:prstGeom>
        </p:spPr>
        <p:txBody>
          <a:bodyPr lIns="0" tIns="0" rIns="0" bIns="0" rtlCol="0" anchor="t">
            <a:spAutoFit/>
          </a:bodyPr>
          <a:lstStyle/>
          <a:p>
            <a:pPr algn="l">
              <a:lnSpc>
                <a:spcPts val="11199"/>
              </a:lnSpc>
            </a:pPr>
            <a:r>
              <a:rPr lang="en-US" sz="7999" spc="399">
                <a:solidFill>
                  <a:srgbClr val="2B4A9D"/>
                </a:solidFill>
                <a:latin typeface="Montserrat Ultra-Bold"/>
                <a:ea typeface="Montserrat Ultra-Bold"/>
                <a:cs typeface="Montserrat Ultra-Bold"/>
                <a:sym typeface="Montserrat Ultra-Bold"/>
              </a:rPr>
              <a:t>NỘI DUNG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1950" y="210683"/>
            <a:ext cx="1633347" cy="1635966"/>
            <a:chOff x="0" y="0"/>
            <a:chExt cx="1633347" cy="1635963"/>
          </a:xfrm>
        </p:grpSpPr>
        <p:sp>
          <p:nvSpPr>
            <p:cNvPr id="3" name="Freeform 3"/>
            <p:cNvSpPr/>
            <p:nvPr/>
          </p:nvSpPr>
          <p:spPr>
            <a:xfrm>
              <a:off x="0" y="0"/>
              <a:ext cx="1633347" cy="1636014"/>
            </a:xfrm>
            <a:custGeom>
              <a:avLst/>
              <a:gdLst/>
              <a:ahLst/>
              <a:cxnLst/>
              <a:rect l="l" t="t" r="r" b="b"/>
              <a:pathLst>
                <a:path w="1633347" h="1636014">
                  <a:moveTo>
                    <a:pt x="0" y="0"/>
                  </a:moveTo>
                  <a:lnTo>
                    <a:pt x="0" y="1636014"/>
                  </a:lnTo>
                  <a:lnTo>
                    <a:pt x="1633347" y="0"/>
                  </a:lnTo>
                  <a:close/>
                </a:path>
              </a:pathLst>
            </a:custGeom>
            <a:solidFill>
              <a:srgbClr val="2B4A9D"/>
            </a:solidFill>
          </p:spPr>
        </p:sp>
      </p:grpSp>
      <p:grpSp>
        <p:nvGrpSpPr>
          <p:cNvPr id="4" name="Group 4"/>
          <p:cNvGrpSpPr>
            <a:grpSpLocks noChangeAspect="1"/>
          </p:cNvGrpSpPr>
          <p:nvPr/>
        </p:nvGrpSpPr>
        <p:grpSpPr>
          <a:xfrm>
            <a:off x="212026" y="8441626"/>
            <a:ext cx="1635966" cy="1633347"/>
            <a:chOff x="0" y="0"/>
            <a:chExt cx="1635963" cy="1633347"/>
          </a:xfrm>
        </p:grpSpPr>
        <p:sp>
          <p:nvSpPr>
            <p:cNvPr id="5" name="Freeform 5"/>
            <p:cNvSpPr/>
            <p:nvPr/>
          </p:nvSpPr>
          <p:spPr>
            <a:xfrm>
              <a:off x="0" y="0"/>
              <a:ext cx="1636014" cy="1633347"/>
            </a:xfrm>
            <a:custGeom>
              <a:avLst/>
              <a:gdLst/>
              <a:ahLst/>
              <a:cxnLst/>
              <a:rect l="l" t="t" r="r" b="b"/>
              <a:pathLst>
                <a:path w="1636014" h="1633347">
                  <a:moveTo>
                    <a:pt x="0" y="0"/>
                  </a:moveTo>
                  <a:lnTo>
                    <a:pt x="0" y="1633347"/>
                  </a:lnTo>
                  <a:lnTo>
                    <a:pt x="1636014" y="1633347"/>
                  </a:lnTo>
                  <a:lnTo>
                    <a:pt x="0" y="0"/>
                  </a:lnTo>
                  <a:close/>
                </a:path>
              </a:pathLst>
            </a:custGeom>
            <a:solidFill>
              <a:srgbClr val="2B4A9D"/>
            </a:solidFill>
          </p:spPr>
        </p:sp>
      </p:grpSp>
      <p:sp>
        <p:nvSpPr>
          <p:cNvPr id="6" name="Freeform 6"/>
          <p:cNvSpPr/>
          <p:nvPr/>
        </p:nvSpPr>
        <p:spPr>
          <a:xfrm>
            <a:off x="16423053" y="-1486557"/>
            <a:ext cx="5030524" cy="5030524"/>
          </a:xfrm>
          <a:custGeom>
            <a:avLst/>
            <a:gdLst/>
            <a:ahLst/>
            <a:cxnLst/>
            <a:rect l="l" t="t" r="r" b="b"/>
            <a:pathLst>
              <a:path w="5030524" h="5030524">
                <a:moveTo>
                  <a:pt x="0" y="0"/>
                </a:moveTo>
                <a:lnTo>
                  <a:pt x="5030524" y="0"/>
                </a:lnTo>
                <a:lnTo>
                  <a:pt x="5030524" y="5030524"/>
                </a:lnTo>
                <a:lnTo>
                  <a:pt x="0" y="5030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658243" y="1789500"/>
            <a:ext cx="13098303" cy="2647950"/>
          </a:xfrm>
          <a:prstGeom prst="rect">
            <a:avLst/>
          </a:prstGeom>
        </p:spPr>
        <p:txBody>
          <a:bodyPr lIns="0" tIns="0" rIns="0" bIns="0" rtlCol="0" anchor="t">
            <a:spAutoFit/>
          </a:bodyPr>
          <a:lstStyle/>
          <a:p>
            <a:pPr algn="l">
              <a:lnSpc>
                <a:spcPts val="4200"/>
              </a:lnSpc>
            </a:pPr>
            <a:r>
              <a:rPr lang="en-US" sz="3000" spc="300">
                <a:solidFill>
                  <a:srgbClr val="000000"/>
                </a:solidFill>
                <a:latin typeface="Montserrat Bold"/>
                <a:ea typeface="Montserrat Bold"/>
                <a:cs typeface="Montserrat Bold"/>
                <a:sym typeface="Montserrat Bold"/>
              </a:rPr>
              <a:t>-Giới thiệu: </a:t>
            </a:r>
            <a:r>
              <a:rPr lang="en-US" sz="3000" spc="300">
                <a:solidFill>
                  <a:srgbClr val="000000"/>
                </a:solidFill>
                <a:latin typeface="Montserrat"/>
                <a:ea typeface="Montserrat"/>
                <a:cs typeface="Montserrat"/>
                <a:sym typeface="Montserrat"/>
              </a:rPr>
              <a:t>Chương 1 giới thiệutổng quan về bài toán nhận diện đo độ ẩm, nhiệt độ, các khảo sát về bài toán thông qua các chỉ số. Qua đó giới thiệu các công nghệ, công cụ và các thiết bị sử dụng để giải quyết bài toán “bơm thông minh”</a:t>
            </a:r>
          </a:p>
        </p:txBody>
      </p:sp>
      <p:sp>
        <p:nvSpPr>
          <p:cNvPr id="8" name="TextBox 8"/>
          <p:cNvSpPr txBox="1"/>
          <p:nvPr/>
        </p:nvSpPr>
        <p:spPr>
          <a:xfrm>
            <a:off x="1658243" y="4877358"/>
            <a:ext cx="12076366" cy="4248150"/>
          </a:xfrm>
          <a:prstGeom prst="rect">
            <a:avLst/>
          </a:prstGeom>
        </p:spPr>
        <p:txBody>
          <a:bodyPr lIns="0" tIns="0" rIns="0" bIns="0" rtlCol="0" anchor="t">
            <a:spAutoFit/>
          </a:bodyPr>
          <a:lstStyle/>
          <a:p>
            <a:pPr algn="l">
              <a:lnSpc>
                <a:spcPts val="4200"/>
              </a:lnSpc>
            </a:pPr>
            <a:r>
              <a:rPr lang="en-US" sz="3000" spc="300">
                <a:solidFill>
                  <a:srgbClr val="000000"/>
                </a:solidFill>
                <a:latin typeface="Montserrat Bold"/>
                <a:ea typeface="Montserrat Bold"/>
                <a:cs typeface="Montserrat Bold"/>
                <a:sym typeface="Montserrat Bold"/>
              </a:rPr>
              <a:t>-Mục tiêu:</a:t>
            </a:r>
          </a:p>
          <a:p>
            <a:pPr algn="l">
              <a:lnSpc>
                <a:spcPts val="4200"/>
              </a:lnSpc>
            </a:pPr>
            <a:r>
              <a:rPr lang="en-US" sz="3000" spc="300">
                <a:solidFill>
                  <a:srgbClr val="000000"/>
                </a:solidFill>
                <a:latin typeface="Montserrat"/>
                <a:ea typeface="Montserrat"/>
                <a:cs typeface="Montserrat"/>
                <a:sym typeface="Montserrat"/>
              </a:rPr>
              <a:t>+ Hệ thống “bơm thông thông minh” là một hệ thống thu thập các giá trị của cảm biến. Khi hệ thống độ ẩm đất không đủ sẽ tiến hành bơm nước cho cây, có khả năng hẹn giờ tưới cho cây.</a:t>
            </a:r>
          </a:p>
          <a:p>
            <a:pPr algn="l">
              <a:lnSpc>
                <a:spcPts val="4200"/>
              </a:lnSpc>
            </a:pPr>
            <a:r>
              <a:rPr lang="en-US" sz="3000" spc="300">
                <a:solidFill>
                  <a:srgbClr val="000000"/>
                </a:solidFill>
                <a:latin typeface="Montserrat"/>
                <a:ea typeface="Montserrat"/>
                <a:cs typeface="Montserrat"/>
                <a:sym typeface="Montserrat"/>
              </a:rPr>
              <a:t>+ Hệ thống sẽ giúp một phần nào đó việc chăm sóc cây trông hàng ngày hoàn toàn tự động thông qua ứng dụng điều khiển trên web.</a:t>
            </a:r>
          </a:p>
        </p:txBody>
      </p:sp>
      <p:sp>
        <p:nvSpPr>
          <p:cNvPr id="9" name="TextBox 9"/>
          <p:cNvSpPr txBox="1"/>
          <p:nvPr/>
        </p:nvSpPr>
        <p:spPr>
          <a:xfrm>
            <a:off x="2642111" y="421596"/>
            <a:ext cx="13780941" cy="762000"/>
          </a:xfrm>
          <a:prstGeom prst="rect">
            <a:avLst/>
          </a:prstGeom>
        </p:spPr>
        <p:txBody>
          <a:bodyPr lIns="0" tIns="0" rIns="0" bIns="0" rtlCol="0" anchor="t">
            <a:spAutoFit/>
          </a:bodyPr>
          <a:lstStyle/>
          <a:p>
            <a:pPr algn="l">
              <a:lnSpc>
                <a:spcPts val="6299"/>
              </a:lnSpc>
            </a:pPr>
            <a:r>
              <a:rPr lang="en-US" sz="4500" spc="225">
                <a:solidFill>
                  <a:srgbClr val="2B4A9D"/>
                </a:solidFill>
                <a:latin typeface="Montserrat Ultra-Bold"/>
                <a:ea typeface="Montserrat Ultra-Bold"/>
                <a:cs typeface="Montserrat Ultra-Bold"/>
                <a:sym typeface="Montserrat Ultra-Bold"/>
              </a:rPr>
              <a:t>1. KHẢO SÁT VÀ XÂY DỰNG BÀI TOÁN</a:t>
            </a:r>
          </a:p>
        </p:txBody>
      </p:sp>
      <p:grpSp>
        <p:nvGrpSpPr>
          <p:cNvPr id="10" name="Group 10"/>
          <p:cNvGrpSpPr>
            <a:grpSpLocks noChangeAspect="1"/>
          </p:cNvGrpSpPr>
          <p:nvPr/>
        </p:nvGrpSpPr>
        <p:grpSpPr>
          <a:xfrm rot="3397777">
            <a:off x="15992417" y="3690566"/>
            <a:ext cx="7223849" cy="7212282"/>
            <a:chOff x="0" y="0"/>
            <a:chExt cx="1635963" cy="1633347"/>
          </a:xfrm>
        </p:grpSpPr>
        <p:sp>
          <p:nvSpPr>
            <p:cNvPr id="11" name="Freeform 11"/>
            <p:cNvSpPr/>
            <p:nvPr/>
          </p:nvSpPr>
          <p:spPr>
            <a:xfrm>
              <a:off x="0" y="0"/>
              <a:ext cx="1636014" cy="1633347"/>
            </a:xfrm>
            <a:custGeom>
              <a:avLst/>
              <a:gdLst/>
              <a:ahLst/>
              <a:cxnLst/>
              <a:rect l="l" t="t" r="r" b="b"/>
              <a:pathLst>
                <a:path w="1636014" h="1633347">
                  <a:moveTo>
                    <a:pt x="0" y="0"/>
                  </a:moveTo>
                  <a:lnTo>
                    <a:pt x="0" y="1633347"/>
                  </a:lnTo>
                  <a:lnTo>
                    <a:pt x="1636014" y="1633347"/>
                  </a:lnTo>
                  <a:lnTo>
                    <a:pt x="0" y="0"/>
                  </a:lnTo>
                  <a:close/>
                </a:path>
              </a:pathLst>
            </a:custGeom>
            <a:solidFill>
              <a:srgbClr val="2B4A9D"/>
            </a:solidFill>
          </p:spPr>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1950" y="210683"/>
            <a:ext cx="1633347" cy="1635966"/>
            <a:chOff x="0" y="0"/>
            <a:chExt cx="1633347" cy="1635963"/>
          </a:xfrm>
        </p:grpSpPr>
        <p:sp>
          <p:nvSpPr>
            <p:cNvPr id="3" name="Freeform 3"/>
            <p:cNvSpPr/>
            <p:nvPr/>
          </p:nvSpPr>
          <p:spPr>
            <a:xfrm>
              <a:off x="0" y="0"/>
              <a:ext cx="1633347" cy="1636014"/>
            </a:xfrm>
            <a:custGeom>
              <a:avLst/>
              <a:gdLst/>
              <a:ahLst/>
              <a:cxnLst/>
              <a:rect l="l" t="t" r="r" b="b"/>
              <a:pathLst>
                <a:path w="1633347" h="1636014">
                  <a:moveTo>
                    <a:pt x="0" y="0"/>
                  </a:moveTo>
                  <a:lnTo>
                    <a:pt x="0" y="1636014"/>
                  </a:lnTo>
                  <a:lnTo>
                    <a:pt x="1633347" y="0"/>
                  </a:lnTo>
                  <a:close/>
                </a:path>
              </a:pathLst>
            </a:custGeom>
            <a:solidFill>
              <a:srgbClr val="2B4A9D"/>
            </a:solidFill>
          </p:spPr>
        </p:sp>
      </p:grpSp>
      <p:grpSp>
        <p:nvGrpSpPr>
          <p:cNvPr id="4" name="Group 4"/>
          <p:cNvGrpSpPr>
            <a:grpSpLocks noChangeAspect="1"/>
          </p:cNvGrpSpPr>
          <p:nvPr/>
        </p:nvGrpSpPr>
        <p:grpSpPr>
          <a:xfrm>
            <a:off x="212026" y="8441626"/>
            <a:ext cx="1635966" cy="1633347"/>
            <a:chOff x="0" y="0"/>
            <a:chExt cx="1635963" cy="1633347"/>
          </a:xfrm>
        </p:grpSpPr>
        <p:sp>
          <p:nvSpPr>
            <p:cNvPr id="5" name="Freeform 5"/>
            <p:cNvSpPr/>
            <p:nvPr/>
          </p:nvSpPr>
          <p:spPr>
            <a:xfrm>
              <a:off x="0" y="0"/>
              <a:ext cx="1636014" cy="1633347"/>
            </a:xfrm>
            <a:custGeom>
              <a:avLst/>
              <a:gdLst/>
              <a:ahLst/>
              <a:cxnLst/>
              <a:rect l="l" t="t" r="r" b="b"/>
              <a:pathLst>
                <a:path w="1636014" h="1633347">
                  <a:moveTo>
                    <a:pt x="0" y="0"/>
                  </a:moveTo>
                  <a:lnTo>
                    <a:pt x="0" y="1633347"/>
                  </a:lnTo>
                  <a:lnTo>
                    <a:pt x="1636014" y="1633347"/>
                  </a:lnTo>
                  <a:lnTo>
                    <a:pt x="0" y="0"/>
                  </a:lnTo>
                  <a:close/>
                </a:path>
              </a:pathLst>
            </a:custGeom>
            <a:solidFill>
              <a:srgbClr val="2B4A9D"/>
            </a:solidFill>
          </p:spPr>
        </p:sp>
      </p:grpSp>
      <p:sp>
        <p:nvSpPr>
          <p:cNvPr id="6" name="Freeform 6"/>
          <p:cNvSpPr/>
          <p:nvPr/>
        </p:nvSpPr>
        <p:spPr>
          <a:xfrm>
            <a:off x="16423053" y="-1486557"/>
            <a:ext cx="5030524" cy="5030524"/>
          </a:xfrm>
          <a:custGeom>
            <a:avLst/>
            <a:gdLst/>
            <a:ahLst/>
            <a:cxnLst/>
            <a:rect l="l" t="t" r="r" b="b"/>
            <a:pathLst>
              <a:path w="5030524" h="5030524">
                <a:moveTo>
                  <a:pt x="0" y="0"/>
                </a:moveTo>
                <a:lnTo>
                  <a:pt x="5030524" y="0"/>
                </a:lnTo>
                <a:lnTo>
                  <a:pt x="5030524" y="5030524"/>
                </a:lnTo>
                <a:lnTo>
                  <a:pt x="0" y="5030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030005" y="1542145"/>
            <a:ext cx="12807363" cy="9102090"/>
          </a:xfrm>
          <a:prstGeom prst="rect">
            <a:avLst/>
          </a:prstGeom>
        </p:spPr>
        <p:txBody>
          <a:bodyPr lIns="0" tIns="0" rIns="0" bIns="0" rtlCol="0" anchor="t">
            <a:spAutoFit/>
          </a:bodyPr>
          <a:lstStyle/>
          <a:p>
            <a:pPr algn="l">
              <a:lnSpc>
                <a:spcPts val="4619"/>
              </a:lnSpc>
            </a:pPr>
            <a:r>
              <a:rPr lang="en-US" sz="3299" spc="329">
                <a:solidFill>
                  <a:srgbClr val="000000"/>
                </a:solidFill>
                <a:latin typeface="Montserrat Bold"/>
                <a:ea typeface="Montserrat Bold"/>
                <a:cs typeface="Montserrat Bold"/>
                <a:sym typeface="Montserrat Bold"/>
              </a:rPr>
              <a:t>-Khảo sát các hệ thống hiện tại:</a:t>
            </a:r>
          </a:p>
          <a:p>
            <a:pPr algn="l">
              <a:lnSpc>
                <a:spcPts val="4200"/>
              </a:lnSpc>
            </a:pPr>
            <a:endParaRPr lang="en-US" sz="3299" spc="329">
              <a:solidFill>
                <a:srgbClr val="000000"/>
              </a:solidFill>
              <a:latin typeface="Montserrat Bold"/>
              <a:ea typeface="Montserrat Bold"/>
              <a:cs typeface="Montserrat Bold"/>
              <a:sym typeface="Montserrat Bold"/>
            </a:endParaRPr>
          </a:p>
          <a:p>
            <a:pPr algn="l">
              <a:lnSpc>
                <a:spcPts val="4200"/>
              </a:lnSpc>
            </a:pPr>
            <a:r>
              <a:rPr lang="en-US" sz="3000" spc="300">
                <a:solidFill>
                  <a:srgbClr val="000000"/>
                </a:solidFill>
                <a:latin typeface="Montserrat Bold"/>
                <a:ea typeface="Montserrat Bold"/>
                <a:cs typeface="Montserrat Bold"/>
                <a:sym typeface="Montserrat Bold"/>
              </a:rPr>
              <a:t> +</a:t>
            </a:r>
            <a:r>
              <a:rPr lang="en-US" sz="3000" spc="300">
                <a:solidFill>
                  <a:srgbClr val="000000"/>
                </a:solidFill>
                <a:latin typeface="Montserrat"/>
                <a:ea typeface="Montserrat"/>
                <a:cs typeface="Montserrat"/>
                <a:sym typeface="Montserrat"/>
              </a:rPr>
              <a:t> </a:t>
            </a:r>
            <a:r>
              <a:rPr lang="en-US" sz="3000" spc="300">
                <a:solidFill>
                  <a:srgbClr val="000000"/>
                </a:solidFill>
                <a:latin typeface="Montserrat Bold"/>
                <a:ea typeface="Montserrat Bold"/>
                <a:cs typeface="Montserrat Bold"/>
                <a:sym typeface="Montserrat Bold"/>
              </a:rPr>
              <a:t>Hệ thống tưới nhỏ giọt:</a:t>
            </a:r>
            <a:r>
              <a:rPr lang="en-US" sz="3000" spc="300">
                <a:solidFill>
                  <a:srgbClr val="000000"/>
                </a:solidFill>
                <a:latin typeface="Montserrat"/>
                <a:ea typeface="Montserrat"/>
                <a:cs typeface="Montserrat"/>
                <a:sym typeface="Montserrat"/>
              </a:rPr>
              <a:t> Hệ thống tưới nhỏ giọt cung cấp nước trực tiếp đến gốc cây thông qua các ống dẫn nhỏ và các đầu tưới nhỏ giọt. Nước được phát ra từ từ, đảm bảo rằng cây nhận được lượng nước cần thiết mà không bị lãng phí.</a:t>
            </a:r>
          </a:p>
          <a:p>
            <a:pPr algn="l">
              <a:lnSpc>
                <a:spcPts val="4200"/>
              </a:lnSpc>
            </a:pPr>
            <a:r>
              <a:rPr lang="en-US" sz="3000" spc="300">
                <a:solidFill>
                  <a:srgbClr val="000000"/>
                </a:solidFill>
                <a:latin typeface="Montserrat"/>
                <a:ea typeface="Montserrat"/>
                <a:cs typeface="Montserrat"/>
                <a:sym typeface="Montserrat"/>
              </a:rPr>
              <a:t> </a:t>
            </a:r>
            <a:r>
              <a:rPr lang="en-US" sz="3000" spc="300">
                <a:solidFill>
                  <a:srgbClr val="000000"/>
                </a:solidFill>
                <a:latin typeface="Montserrat Bold"/>
                <a:ea typeface="Montserrat Bold"/>
                <a:cs typeface="Montserrat Bold"/>
                <a:sym typeface="Montserrat Bold"/>
              </a:rPr>
              <a:t>+ Hệ thống tưới phun mưa:</a:t>
            </a:r>
            <a:r>
              <a:rPr lang="en-US" sz="3000" spc="300">
                <a:solidFill>
                  <a:srgbClr val="000000"/>
                </a:solidFill>
                <a:latin typeface="Montserrat"/>
                <a:ea typeface="Montserrat"/>
                <a:cs typeface="Montserrat"/>
                <a:sym typeface="Montserrat"/>
              </a:rPr>
              <a:t> Hệ thống tưới phun mưa phun nước lên không trung dưới dạng những hạt mưa nhỏ, mô phỏng giống như mưa tự nhiên. Nước sau đó rơi xuống và thấm vào đất.</a:t>
            </a:r>
          </a:p>
          <a:p>
            <a:pPr algn="l">
              <a:lnSpc>
                <a:spcPts val="4200"/>
              </a:lnSpc>
            </a:pPr>
            <a:r>
              <a:rPr lang="en-US" sz="3000" spc="300">
                <a:solidFill>
                  <a:srgbClr val="000000"/>
                </a:solidFill>
                <a:latin typeface="Montserrat"/>
                <a:ea typeface="Montserrat"/>
                <a:cs typeface="Montserrat"/>
                <a:sym typeface="Montserrat"/>
              </a:rPr>
              <a:t> </a:t>
            </a:r>
            <a:r>
              <a:rPr lang="en-US" sz="3000" spc="300">
                <a:solidFill>
                  <a:srgbClr val="000000"/>
                </a:solidFill>
                <a:latin typeface="Montserrat Bold"/>
                <a:ea typeface="Montserrat Bold"/>
                <a:cs typeface="Montserrat Bold"/>
                <a:sym typeface="Montserrat Bold"/>
              </a:rPr>
              <a:t>+ Hệ thống tưới ngầm:</a:t>
            </a:r>
            <a:r>
              <a:rPr lang="en-US" sz="3000" spc="300">
                <a:solidFill>
                  <a:srgbClr val="000000"/>
                </a:solidFill>
                <a:latin typeface="Montserrat"/>
                <a:ea typeface="Montserrat"/>
                <a:cs typeface="Montserrat"/>
                <a:sym typeface="Montserrat"/>
              </a:rPr>
              <a:t> Hệ thống tưới ngầm sử dụng các ống dẫn nước được đặt dưới bề mặt đất để cung cấp nước trực tiếp vào vùng rễ cây.</a:t>
            </a:r>
          </a:p>
          <a:p>
            <a:pPr algn="l">
              <a:lnSpc>
                <a:spcPts val="4200"/>
              </a:lnSpc>
            </a:pPr>
            <a:endParaRPr lang="en-US" sz="3000" spc="300">
              <a:solidFill>
                <a:srgbClr val="000000"/>
              </a:solidFill>
              <a:latin typeface="Montserrat"/>
              <a:ea typeface="Montserrat"/>
              <a:cs typeface="Montserrat"/>
              <a:sym typeface="Montserrat"/>
            </a:endParaRPr>
          </a:p>
          <a:p>
            <a:pPr algn="l">
              <a:lnSpc>
                <a:spcPts val="4200"/>
              </a:lnSpc>
            </a:pPr>
            <a:endParaRPr lang="en-US" sz="3000" spc="300">
              <a:solidFill>
                <a:srgbClr val="000000"/>
              </a:solidFill>
              <a:latin typeface="Montserrat"/>
              <a:ea typeface="Montserrat"/>
              <a:cs typeface="Montserrat"/>
              <a:sym typeface="Montserrat"/>
            </a:endParaRPr>
          </a:p>
          <a:p>
            <a:pPr algn="l">
              <a:lnSpc>
                <a:spcPts val="4200"/>
              </a:lnSpc>
            </a:pPr>
            <a:endParaRPr lang="en-US" sz="3000" spc="300">
              <a:solidFill>
                <a:srgbClr val="000000"/>
              </a:solidFill>
              <a:latin typeface="Montserrat"/>
              <a:ea typeface="Montserrat"/>
              <a:cs typeface="Montserrat"/>
              <a:sym typeface="Montserrat"/>
            </a:endParaRPr>
          </a:p>
        </p:txBody>
      </p:sp>
      <p:sp>
        <p:nvSpPr>
          <p:cNvPr id="8" name="TextBox 8"/>
          <p:cNvSpPr txBox="1"/>
          <p:nvPr/>
        </p:nvSpPr>
        <p:spPr>
          <a:xfrm>
            <a:off x="2386676" y="421596"/>
            <a:ext cx="13637174" cy="762000"/>
          </a:xfrm>
          <a:prstGeom prst="rect">
            <a:avLst/>
          </a:prstGeom>
        </p:spPr>
        <p:txBody>
          <a:bodyPr lIns="0" tIns="0" rIns="0" bIns="0" rtlCol="0" anchor="t">
            <a:spAutoFit/>
          </a:bodyPr>
          <a:lstStyle/>
          <a:p>
            <a:pPr algn="l">
              <a:lnSpc>
                <a:spcPts val="6299"/>
              </a:lnSpc>
            </a:pPr>
            <a:r>
              <a:rPr lang="en-US" sz="4500" spc="225">
                <a:solidFill>
                  <a:srgbClr val="2B4A9D"/>
                </a:solidFill>
                <a:latin typeface="Montserrat Ultra-Bold"/>
                <a:ea typeface="Montserrat Ultra-Bold"/>
                <a:cs typeface="Montserrat Ultra-Bold"/>
                <a:sym typeface="Montserrat Ultra-Bold"/>
              </a:rPr>
              <a:t>1. KHẢO SÁT VÀ XÂY DỰNG BÀI TOÁN </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1950" y="210683"/>
            <a:ext cx="1633347" cy="1635966"/>
            <a:chOff x="0" y="0"/>
            <a:chExt cx="1633347" cy="1635963"/>
          </a:xfrm>
        </p:grpSpPr>
        <p:sp>
          <p:nvSpPr>
            <p:cNvPr id="3" name="Freeform 3"/>
            <p:cNvSpPr/>
            <p:nvPr/>
          </p:nvSpPr>
          <p:spPr>
            <a:xfrm>
              <a:off x="0" y="0"/>
              <a:ext cx="1633347" cy="1636014"/>
            </a:xfrm>
            <a:custGeom>
              <a:avLst/>
              <a:gdLst/>
              <a:ahLst/>
              <a:cxnLst/>
              <a:rect l="l" t="t" r="r" b="b"/>
              <a:pathLst>
                <a:path w="1633347" h="1636014">
                  <a:moveTo>
                    <a:pt x="0" y="0"/>
                  </a:moveTo>
                  <a:lnTo>
                    <a:pt x="0" y="1636014"/>
                  </a:lnTo>
                  <a:lnTo>
                    <a:pt x="1633347" y="0"/>
                  </a:lnTo>
                  <a:close/>
                </a:path>
              </a:pathLst>
            </a:custGeom>
            <a:solidFill>
              <a:srgbClr val="2B4A9D"/>
            </a:solidFill>
          </p:spPr>
        </p:sp>
      </p:grpSp>
      <p:grpSp>
        <p:nvGrpSpPr>
          <p:cNvPr id="4" name="Group 4"/>
          <p:cNvGrpSpPr>
            <a:grpSpLocks noChangeAspect="1"/>
          </p:cNvGrpSpPr>
          <p:nvPr/>
        </p:nvGrpSpPr>
        <p:grpSpPr>
          <a:xfrm>
            <a:off x="212026" y="8441626"/>
            <a:ext cx="1635966" cy="1633347"/>
            <a:chOff x="0" y="0"/>
            <a:chExt cx="1635963" cy="1633347"/>
          </a:xfrm>
        </p:grpSpPr>
        <p:sp>
          <p:nvSpPr>
            <p:cNvPr id="5" name="Freeform 5"/>
            <p:cNvSpPr/>
            <p:nvPr/>
          </p:nvSpPr>
          <p:spPr>
            <a:xfrm>
              <a:off x="0" y="0"/>
              <a:ext cx="1636014" cy="1633347"/>
            </a:xfrm>
            <a:custGeom>
              <a:avLst/>
              <a:gdLst/>
              <a:ahLst/>
              <a:cxnLst/>
              <a:rect l="l" t="t" r="r" b="b"/>
              <a:pathLst>
                <a:path w="1636014" h="1633347">
                  <a:moveTo>
                    <a:pt x="0" y="0"/>
                  </a:moveTo>
                  <a:lnTo>
                    <a:pt x="0" y="1633347"/>
                  </a:lnTo>
                  <a:lnTo>
                    <a:pt x="1636014" y="1633347"/>
                  </a:lnTo>
                  <a:lnTo>
                    <a:pt x="0" y="0"/>
                  </a:lnTo>
                  <a:close/>
                </a:path>
              </a:pathLst>
            </a:custGeom>
            <a:solidFill>
              <a:srgbClr val="2B4A9D"/>
            </a:solidFill>
          </p:spPr>
        </p:sp>
      </p:grpSp>
      <p:sp>
        <p:nvSpPr>
          <p:cNvPr id="6" name="Freeform 6"/>
          <p:cNvSpPr/>
          <p:nvPr/>
        </p:nvSpPr>
        <p:spPr>
          <a:xfrm>
            <a:off x="16423053" y="-1486557"/>
            <a:ext cx="5030524" cy="5030524"/>
          </a:xfrm>
          <a:custGeom>
            <a:avLst/>
            <a:gdLst/>
            <a:ahLst/>
            <a:cxnLst/>
            <a:rect l="l" t="t" r="r" b="b"/>
            <a:pathLst>
              <a:path w="5030524" h="5030524">
                <a:moveTo>
                  <a:pt x="0" y="0"/>
                </a:moveTo>
                <a:lnTo>
                  <a:pt x="5030524" y="0"/>
                </a:lnTo>
                <a:lnTo>
                  <a:pt x="5030524" y="5030524"/>
                </a:lnTo>
                <a:lnTo>
                  <a:pt x="0" y="5030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517654" y="1588588"/>
            <a:ext cx="12807363" cy="8073390"/>
          </a:xfrm>
          <a:prstGeom prst="rect">
            <a:avLst/>
          </a:prstGeom>
        </p:spPr>
        <p:txBody>
          <a:bodyPr lIns="0" tIns="0" rIns="0" bIns="0" rtlCol="0" anchor="t">
            <a:spAutoFit/>
          </a:bodyPr>
          <a:lstStyle/>
          <a:p>
            <a:pPr algn="l">
              <a:lnSpc>
                <a:spcPts val="4619"/>
              </a:lnSpc>
            </a:pPr>
            <a:r>
              <a:rPr lang="en-US" sz="3299" spc="329">
                <a:solidFill>
                  <a:srgbClr val="000000"/>
                </a:solidFill>
                <a:latin typeface="Montserrat Bold"/>
                <a:ea typeface="Montserrat Bold"/>
                <a:cs typeface="Montserrat Bold"/>
                <a:sym typeface="Montserrat Bold"/>
              </a:rPr>
              <a:t>-Xây dựng bài toán: </a:t>
            </a:r>
          </a:p>
          <a:p>
            <a:pPr algn="l">
              <a:lnSpc>
                <a:spcPts val="4619"/>
              </a:lnSpc>
            </a:pPr>
            <a:endParaRPr lang="en-US" sz="3299" spc="329">
              <a:solidFill>
                <a:srgbClr val="000000"/>
              </a:solidFill>
              <a:latin typeface="Montserrat Bold"/>
              <a:ea typeface="Montserrat Bold"/>
              <a:cs typeface="Montserrat Bold"/>
              <a:sym typeface="Montserrat Bold"/>
            </a:endParaRPr>
          </a:p>
          <a:p>
            <a:pPr algn="l">
              <a:lnSpc>
                <a:spcPts val="4619"/>
              </a:lnSpc>
            </a:pPr>
            <a:r>
              <a:rPr lang="en-US" sz="3299" spc="329">
                <a:solidFill>
                  <a:srgbClr val="000000"/>
                </a:solidFill>
                <a:latin typeface="Montserrat Bold"/>
                <a:ea typeface="Montserrat Bold"/>
                <a:cs typeface="Montserrat Bold"/>
                <a:sym typeface="Montserrat Bold"/>
              </a:rPr>
              <a:t>+ Yêu cầu đặt ra: </a:t>
            </a:r>
            <a:r>
              <a:rPr lang="en-US" sz="3299" spc="329">
                <a:solidFill>
                  <a:srgbClr val="000000"/>
                </a:solidFill>
                <a:latin typeface="Montserrat"/>
                <a:ea typeface="Montserrat"/>
                <a:cs typeface="Montserrat"/>
                <a:sym typeface="Montserrat"/>
              </a:rPr>
              <a:t>Tự động hóa việc tưới nước, giám sát từ xa, cảnh báo, tiết kiệm nước, dễ dàng lắp đặt và bảo trì, tính mở rộng.</a:t>
            </a:r>
          </a:p>
          <a:p>
            <a:pPr algn="l">
              <a:lnSpc>
                <a:spcPts val="4619"/>
              </a:lnSpc>
            </a:pPr>
            <a:r>
              <a:rPr lang="en-US" sz="3299" spc="329">
                <a:solidFill>
                  <a:srgbClr val="000000"/>
                </a:solidFill>
                <a:latin typeface="Montserrat Bold"/>
                <a:ea typeface="Montserrat Bold"/>
                <a:cs typeface="Montserrat Bold"/>
                <a:sym typeface="Montserrat Bold"/>
              </a:rPr>
              <a:t>+ Chức năng của dự án: </a:t>
            </a:r>
            <a:r>
              <a:rPr lang="en-US" sz="3299" spc="329">
                <a:solidFill>
                  <a:srgbClr val="000000"/>
                </a:solidFill>
                <a:latin typeface="Montserrat"/>
                <a:ea typeface="Montserrat"/>
                <a:cs typeface="Montserrat"/>
                <a:sym typeface="Montserrat"/>
              </a:rPr>
              <a:t>Đo độ ẩm đất, đo nhiệt độ, đo độ ẩm không khí, điều khiển bơm nước, điều chỉnh lượng nước, giám sát từ xa, tối ưu hóa tưới nước, tự động ngắt, dễ lắp đặt, bảo trì, có khả năng mở rộng. </a:t>
            </a:r>
          </a:p>
          <a:p>
            <a:pPr algn="l">
              <a:lnSpc>
                <a:spcPts val="4619"/>
              </a:lnSpc>
            </a:pPr>
            <a:endParaRPr lang="en-US" sz="3299" spc="329">
              <a:solidFill>
                <a:srgbClr val="000000"/>
              </a:solidFill>
              <a:latin typeface="Montserrat"/>
              <a:ea typeface="Montserrat"/>
              <a:cs typeface="Montserrat"/>
              <a:sym typeface="Montserrat"/>
            </a:endParaRPr>
          </a:p>
          <a:p>
            <a:pPr algn="l">
              <a:lnSpc>
                <a:spcPts val="4619"/>
              </a:lnSpc>
            </a:pPr>
            <a:endParaRPr lang="en-US" sz="3299" spc="329">
              <a:solidFill>
                <a:srgbClr val="000000"/>
              </a:solidFill>
              <a:latin typeface="Montserrat"/>
              <a:ea typeface="Montserrat"/>
              <a:cs typeface="Montserrat"/>
              <a:sym typeface="Montserrat"/>
            </a:endParaRPr>
          </a:p>
          <a:p>
            <a:pPr algn="l">
              <a:lnSpc>
                <a:spcPts val="4619"/>
              </a:lnSpc>
            </a:pPr>
            <a:endParaRPr lang="en-US" sz="3299" spc="329">
              <a:solidFill>
                <a:srgbClr val="000000"/>
              </a:solidFill>
              <a:latin typeface="Montserrat"/>
              <a:ea typeface="Montserrat"/>
              <a:cs typeface="Montserrat"/>
              <a:sym typeface="Montserrat"/>
            </a:endParaRPr>
          </a:p>
          <a:p>
            <a:pPr algn="l">
              <a:lnSpc>
                <a:spcPts val="4200"/>
              </a:lnSpc>
            </a:pPr>
            <a:endParaRPr lang="en-US" sz="3299" spc="329">
              <a:solidFill>
                <a:srgbClr val="000000"/>
              </a:solidFill>
              <a:latin typeface="Montserrat"/>
              <a:ea typeface="Montserrat"/>
              <a:cs typeface="Montserrat"/>
              <a:sym typeface="Montserrat"/>
            </a:endParaRPr>
          </a:p>
        </p:txBody>
      </p:sp>
      <p:sp>
        <p:nvSpPr>
          <p:cNvPr id="8" name="TextBox 8"/>
          <p:cNvSpPr txBox="1"/>
          <p:nvPr/>
        </p:nvSpPr>
        <p:spPr>
          <a:xfrm>
            <a:off x="2386676" y="421596"/>
            <a:ext cx="13637174" cy="762000"/>
          </a:xfrm>
          <a:prstGeom prst="rect">
            <a:avLst/>
          </a:prstGeom>
        </p:spPr>
        <p:txBody>
          <a:bodyPr lIns="0" tIns="0" rIns="0" bIns="0" rtlCol="0" anchor="t">
            <a:spAutoFit/>
          </a:bodyPr>
          <a:lstStyle/>
          <a:p>
            <a:pPr algn="l">
              <a:lnSpc>
                <a:spcPts val="6299"/>
              </a:lnSpc>
            </a:pPr>
            <a:r>
              <a:rPr lang="en-US" sz="4500" spc="225">
                <a:solidFill>
                  <a:srgbClr val="2B4A9D"/>
                </a:solidFill>
                <a:latin typeface="Montserrat Ultra-Bold"/>
                <a:ea typeface="Montserrat Ultra-Bold"/>
                <a:cs typeface="Montserrat Ultra-Bold"/>
                <a:sym typeface="Montserrat Ultra-Bold"/>
              </a:rPr>
              <a:t>1. KHẢO SÁT VÀ XÂY DỰNG BÀI TOÁN </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211950" y="210683"/>
            <a:ext cx="1633347" cy="1635966"/>
            <a:chOff x="0" y="0"/>
            <a:chExt cx="1633347" cy="1635963"/>
          </a:xfrm>
        </p:grpSpPr>
        <p:sp>
          <p:nvSpPr>
            <p:cNvPr id="3" name="Freeform 3"/>
            <p:cNvSpPr/>
            <p:nvPr/>
          </p:nvSpPr>
          <p:spPr>
            <a:xfrm>
              <a:off x="0" y="0"/>
              <a:ext cx="1633347" cy="1636014"/>
            </a:xfrm>
            <a:custGeom>
              <a:avLst/>
              <a:gdLst/>
              <a:ahLst/>
              <a:cxnLst/>
              <a:rect l="l" t="t" r="r" b="b"/>
              <a:pathLst>
                <a:path w="1633347" h="1636014">
                  <a:moveTo>
                    <a:pt x="0" y="0"/>
                  </a:moveTo>
                  <a:lnTo>
                    <a:pt x="0" y="1636014"/>
                  </a:lnTo>
                  <a:lnTo>
                    <a:pt x="1633347" y="0"/>
                  </a:lnTo>
                  <a:close/>
                </a:path>
              </a:pathLst>
            </a:custGeom>
            <a:solidFill>
              <a:srgbClr val="2B4A9D"/>
            </a:solidFill>
          </p:spPr>
        </p:sp>
      </p:grpSp>
      <p:grpSp>
        <p:nvGrpSpPr>
          <p:cNvPr id="4" name="Group 4"/>
          <p:cNvGrpSpPr>
            <a:grpSpLocks noChangeAspect="1"/>
          </p:cNvGrpSpPr>
          <p:nvPr/>
        </p:nvGrpSpPr>
        <p:grpSpPr>
          <a:xfrm>
            <a:off x="212026" y="8441626"/>
            <a:ext cx="1635966" cy="1633347"/>
            <a:chOff x="0" y="0"/>
            <a:chExt cx="1635963" cy="1633347"/>
          </a:xfrm>
        </p:grpSpPr>
        <p:sp>
          <p:nvSpPr>
            <p:cNvPr id="5" name="Freeform 5"/>
            <p:cNvSpPr/>
            <p:nvPr/>
          </p:nvSpPr>
          <p:spPr>
            <a:xfrm>
              <a:off x="0" y="0"/>
              <a:ext cx="1636014" cy="1633347"/>
            </a:xfrm>
            <a:custGeom>
              <a:avLst/>
              <a:gdLst/>
              <a:ahLst/>
              <a:cxnLst/>
              <a:rect l="l" t="t" r="r" b="b"/>
              <a:pathLst>
                <a:path w="1636014" h="1633347">
                  <a:moveTo>
                    <a:pt x="0" y="0"/>
                  </a:moveTo>
                  <a:lnTo>
                    <a:pt x="0" y="1633347"/>
                  </a:lnTo>
                  <a:lnTo>
                    <a:pt x="1636014" y="1633347"/>
                  </a:lnTo>
                  <a:lnTo>
                    <a:pt x="0" y="0"/>
                  </a:lnTo>
                  <a:close/>
                </a:path>
              </a:pathLst>
            </a:custGeom>
            <a:solidFill>
              <a:srgbClr val="2B4A9D"/>
            </a:solidFill>
          </p:spPr>
        </p:sp>
      </p:grpSp>
      <p:sp>
        <p:nvSpPr>
          <p:cNvPr id="6" name="Freeform 6"/>
          <p:cNvSpPr/>
          <p:nvPr/>
        </p:nvSpPr>
        <p:spPr>
          <a:xfrm>
            <a:off x="16423053" y="-1486557"/>
            <a:ext cx="5030524" cy="5030524"/>
          </a:xfrm>
          <a:custGeom>
            <a:avLst/>
            <a:gdLst/>
            <a:ahLst/>
            <a:cxnLst/>
            <a:rect l="l" t="t" r="r" b="b"/>
            <a:pathLst>
              <a:path w="5030524" h="5030524">
                <a:moveTo>
                  <a:pt x="0" y="0"/>
                </a:moveTo>
                <a:lnTo>
                  <a:pt x="5030524" y="0"/>
                </a:lnTo>
                <a:lnTo>
                  <a:pt x="5030524" y="5030524"/>
                </a:lnTo>
                <a:lnTo>
                  <a:pt x="0" y="50305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517654" y="1588588"/>
            <a:ext cx="12807363" cy="3457998"/>
          </a:xfrm>
          <a:prstGeom prst="rect">
            <a:avLst/>
          </a:prstGeom>
        </p:spPr>
        <p:txBody>
          <a:bodyPr lIns="0" tIns="0" rIns="0" bIns="0" rtlCol="0" anchor="t">
            <a:spAutoFit/>
          </a:bodyPr>
          <a:lstStyle/>
          <a:p>
            <a:pPr algn="l">
              <a:lnSpc>
                <a:spcPts val="4619"/>
              </a:lnSpc>
            </a:pPr>
            <a:r>
              <a:rPr lang="en-US" sz="3299" spc="329" dirty="0">
                <a:solidFill>
                  <a:srgbClr val="000000"/>
                </a:solidFill>
                <a:latin typeface="Montserrat Bold"/>
                <a:ea typeface="Montserrat Bold"/>
                <a:cs typeface="Montserrat Bold"/>
                <a:sym typeface="Montserrat Bold"/>
              </a:rPr>
              <a:t>-</a:t>
            </a:r>
            <a:r>
              <a:rPr lang="en-US" sz="3299" spc="329" dirty="0" err="1">
                <a:solidFill>
                  <a:srgbClr val="000000"/>
                </a:solidFill>
                <a:latin typeface="Montserrat Bold"/>
                <a:ea typeface="Montserrat Bold"/>
                <a:cs typeface="Montserrat Bold"/>
                <a:sym typeface="Montserrat Bold"/>
              </a:rPr>
              <a:t>Công</a:t>
            </a:r>
            <a:r>
              <a:rPr lang="en-US" sz="3299" spc="329" dirty="0">
                <a:solidFill>
                  <a:srgbClr val="000000"/>
                </a:solidFill>
                <a:latin typeface="Montserrat Bold"/>
                <a:ea typeface="Montserrat Bold"/>
                <a:cs typeface="Montserrat Bold"/>
                <a:sym typeface="Montserrat Bold"/>
              </a:rPr>
              <a:t> </a:t>
            </a:r>
            <a:r>
              <a:rPr lang="en-US" sz="3299" spc="329" dirty="0" err="1">
                <a:solidFill>
                  <a:srgbClr val="000000"/>
                </a:solidFill>
                <a:latin typeface="Montserrat Bold"/>
                <a:ea typeface="Montserrat Bold"/>
                <a:cs typeface="Montserrat Bold"/>
                <a:sym typeface="Montserrat Bold"/>
              </a:rPr>
              <a:t>cụ</a:t>
            </a:r>
            <a:r>
              <a:rPr lang="en-US" sz="3299" spc="329" dirty="0">
                <a:solidFill>
                  <a:srgbClr val="000000"/>
                </a:solidFill>
                <a:latin typeface="Montserrat Bold"/>
                <a:ea typeface="Montserrat Bold"/>
                <a:cs typeface="Montserrat Bold"/>
                <a:sym typeface="Montserrat Bold"/>
              </a:rPr>
              <a:t> </a:t>
            </a:r>
            <a:r>
              <a:rPr lang="en-US" sz="3299" spc="329" dirty="0" err="1">
                <a:solidFill>
                  <a:srgbClr val="000000"/>
                </a:solidFill>
                <a:latin typeface="Montserrat Bold"/>
                <a:ea typeface="Montserrat Bold"/>
                <a:cs typeface="Montserrat Bold"/>
                <a:sym typeface="Montserrat Bold"/>
              </a:rPr>
              <a:t>sử</a:t>
            </a:r>
            <a:r>
              <a:rPr lang="en-US" sz="3299" spc="329" dirty="0">
                <a:solidFill>
                  <a:srgbClr val="000000"/>
                </a:solidFill>
                <a:latin typeface="Montserrat Bold"/>
                <a:ea typeface="Montserrat Bold"/>
                <a:cs typeface="Montserrat Bold"/>
                <a:sym typeface="Montserrat Bold"/>
              </a:rPr>
              <a:t> </a:t>
            </a:r>
            <a:r>
              <a:rPr lang="en-US" sz="3299" spc="329" dirty="0" err="1">
                <a:solidFill>
                  <a:srgbClr val="000000"/>
                </a:solidFill>
                <a:latin typeface="Montserrat Bold"/>
                <a:ea typeface="Montserrat Bold"/>
                <a:cs typeface="Montserrat Bold"/>
                <a:sym typeface="Montserrat Bold"/>
              </a:rPr>
              <a:t>dụng</a:t>
            </a:r>
            <a:r>
              <a:rPr lang="en-US" sz="3299" spc="329" dirty="0">
                <a:solidFill>
                  <a:srgbClr val="000000"/>
                </a:solidFill>
                <a:latin typeface="Montserrat Bold"/>
                <a:ea typeface="Montserrat Bold"/>
                <a:cs typeface="Montserrat Bold"/>
                <a:sym typeface="Montserrat Bold"/>
              </a:rPr>
              <a:t>: </a:t>
            </a:r>
          </a:p>
          <a:p>
            <a:pPr algn="l">
              <a:lnSpc>
                <a:spcPts val="4619"/>
              </a:lnSpc>
            </a:pPr>
            <a:endParaRPr lang="en-US" sz="3299" spc="329" dirty="0">
              <a:solidFill>
                <a:srgbClr val="000000"/>
              </a:solidFill>
              <a:latin typeface="Montserrat Bold"/>
              <a:ea typeface="Montserrat Bold"/>
              <a:cs typeface="Montserrat Bold"/>
              <a:sym typeface="Montserrat Bold"/>
            </a:endParaRPr>
          </a:p>
          <a:p>
            <a:pPr algn="l">
              <a:lnSpc>
                <a:spcPts val="4619"/>
              </a:lnSpc>
            </a:pPr>
            <a:endParaRPr lang="en-US" sz="3299" spc="329" dirty="0">
              <a:solidFill>
                <a:srgbClr val="000000"/>
              </a:solidFill>
              <a:latin typeface="Montserrat"/>
              <a:ea typeface="Montserrat"/>
              <a:cs typeface="Montserrat"/>
              <a:sym typeface="Montserrat"/>
            </a:endParaRPr>
          </a:p>
          <a:p>
            <a:pPr algn="l">
              <a:lnSpc>
                <a:spcPts val="4619"/>
              </a:lnSpc>
            </a:pPr>
            <a:endParaRPr lang="en-US" sz="3299" spc="329" dirty="0">
              <a:solidFill>
                <a:srgbClr val="000000"/>
              </a:solidFill>
              <a:latin typeface="Montserrat"/>
              <a:ea typeface="Montserrat"/>
              <a:cs typeface="Montserrat"/>
              <a:sym typeface="Montserrat"/>
            </a:endParaRPr>
          </a:p>
          <a:p>
            <a:pPr algn="l">
              <a:lnSpc>
                <a:spcPts val="4619"/>
              </a:lnSpc>
            </a:pPr>
            <a:endParaRPr lang="en-US" sz="3299" spc="329" dirty="0">
              <a:solidFill>
                <a:srgbClr val="000000"/>
              </a:solidFill>
              <a:latin typeface="Montserrat"/>
              <a:ea typeface="Montserrat"/>
              <a:cs typeface="Montserrat"/>
              <a:sym typeface="Montserrat"/>
            </a:endParaRPr>
          </a:p>
          <a:p>
            <a:pPr algn="l">
              <a:lnSpc>
                <a:spcPts val="4200"/>
              </a:lnSpc>
            </a:pPr>
            <a:endParaRPr lang="en-US" sz="3299" spc="329" dirty="0">
              <a:solidFill>
                <a:srgbClr val="000000"/>
              </a:solidFill>
              <a:latin typeface="Montserrat"/>
              <a:ea typeface="Montserrat"/>
              <a:cs typeface="Montserrat"/>
              <a:sym typeface="Montserrat"/>
            </a:endParaRPr>
          </a:p>
        </p:txBody>
      </p:sp>
      <p:sp>
        <p:nvSpPr>
          <p:cNvPr id="8" name="TextBox 8"/>
          <p:cNvSpPr txBox="1"/>
          <p:nvPr/>
        </p:nvSpPr>
        <p:spPr>
          <a:xfrm>
            <a:off x="2386676" y="421596"/>
            <a:ext cx="13637174" cy="762000"/>
          </a:xfrm>
          <a:prstGeom prst="rect">
            <a:avLst/>
          </a:prstGeom>
        </p:spPr>
        <p:txBody>
          <a:bodyPr lIns="0" tIns="0" rIns="0" bIns="0" rtlCol="0" anchor="t">
            <a:spAutoFit/>
          </a:bodyPr>
          <a:lstStyle/>
          <a:p>
            <a:pPr algn="l">
              <a:lnSpc>
                <a:spcPts val="6299"/>
              </a:lnSpc>
            </a:pPr>
            <a:r>
              <a:rPr lang="en-US" sz="4500" spc="225">
                <a:solidFill>
                  <a:srgbClr val="2B4A9D"/>
                </a:solidFill>
                <a:latin typeface="Montserrat Ultra-Bold"/>
                <a:ea typeface="Montserrat Ultra-Bold"/>
                <a:cs typeface="Montserrat Ultra-Bold"/>
                <a:sym typeface="Montserrat Ultra-Bold"/>
              </a:rPr>
              <a:t>1. KHẢO SÁT VÀ XÂY DỰNG BÀI TOÁN </a:t>
            </a:r>
          </a:p>
        </p:txBody>
      </p:sp>
      <p:pic>
        <p:nvPicPr>
          <p:cNvPr id="1028" name="Picture 4" descr="Arduino IDE | Educational Engineering Team">
            <a:extLst>
              <a:ext uri="{FF2B5EF4-FFF2-40B4-BE49-F238E27FC236}">
                <a16:creationId xmlns:a16="http://schemas.microsoft.com/office/drawing/2014/main" id="{9FE1A66E-AD01-44A4-9530-CF550F6F00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0200" y="2660979"/>
            <a:ext cx="7886700" cy="27241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isual Studio Code là gì? Cách tải phần mềm lập trình VS Code">
            <a:extLst>
              <a:ext uri="{FF2B5EF4-FFF2-40B4-BE49-F238E27FC236}">
                <a16:creationId xmlns:a16="http://schemas.microsoft.com/office/drawing/2014/main" id="{386109E3-B2CE-40B1-B67A-9345982993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3000" y="6118977"/>
            <a:ext cx="7010400" cy="39433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Thao tác MySQL với phpMyAdmin trong Xampp | Le Tran Trung Hieu's Blog">
            <a:extLst>
              <a:ext uri="{FF2B5EF4-FFF2-40B4-BE49-F238E27FC236}">
                <a16:creationId xmlns:a16="http://schemas.microsoft.com/office/drawing/2014/main" id="{E042150E-8597-4385-B2C3-3B79866A07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963400" y="7353300"/>
            <a:ext cx="3810000" cy="269696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XAMPP LÀ GÌ? CÁCH CÀI ĐẶT PHẦN MỀM XAMPP">
            <a:extLst>
              <a:ext uri="{FF2B5EF4-FFF2-40B4-BE49-F238E27FC236}">
                <a16:creationId xmlns:a16="http://schemas.microsoft.com/office/drawing/2014/main" id="{6BB0B9DB-6BC8-403B-8D5B-34538D3C6B1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86910" y="2691479"/>
            <a:ext cx="5030524" cy="31931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4234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a:off x="9803225" y="-5260543"/>
            <a:ext cx="13191211" cy="20808086"/>
            <a:chOff x="0" y="0"/>
            <a:chExt cx="13191211" cy="20808086"/>
          </a:xfrm>
        </p:grpSpPr>
        <p:sp>
          <p:nvSpPr>
            <p:cNvPr id="3" name="Freeform 3"/>
            <p:cNvSpPr/>
            <p:nvPr/>
          </p:nvSpPr>
          <p:spPr>
            <a:xfrm>
              <a:off x="3841877" y="5761101"/>
              <a:ext cx="4642866" cy="9285860"/>
            </a:xfrm>
            <a:custGeom>
              <a:avLst/>
              <a:gdLst/>
              <a:ahLst/>
              <a:cxnLst/>
              <a:rect l="l" t="t" r="r" b="b"/>
              <a:pathLst>
                <a:path w="4642866" h="9285860">
                  <a:moveTo>
                    <a:pt x="4642866" y="0"/>
                  </a:moveTo>
                  <a:lnTo>
                    <a:pt x="0" y="4642866"/>
                  </a:lnTo>
                  <a:lnTo>
                    <a:pt x="4642866" y="9285860"/>
                  </a:lnTo>
                  <a:lnTo>
                    <a:pt x="4642866" y="0"/>
                  </a:lnTo>
                  <a:close/>
                </a:path>
              </a:pathLst>
            </a:custGeom>
            <a:solidFill>
              <a:srgbClr val="5271FF"/>
            </a:solidFill>
          </p:spPr>
        </p:sp>
        <p:sp>
          <p:nvSpPr>
            <p:cNvPr id="4" name="Freeform 4"/>
            <p:cNvSpPr/>
            <p:nvPr/>
          </p:nvSpPr>
          <p:spPr>
            <a:xfrm>
              <a:off x="4346067" y="6265418"/>
              <a:ext cx="4138676" cy="8277225"/>
            </a:xfrm>
            <a:custGeom>
              <a:avLst/>
              <a:gdLst/>
              <a:ahLst/>
              <a:cxnLst/>
              <a:rect l="l" t="t" r="r" b="b"/>
              <a:pathLst>
                <a:path w="4138676" h="8277225">
                  <a:moveTo>
                    <a:pt x="4138676" y="0"/>
                  </a:moveTo>
                  <a:lnTo>
                    <a:pt x="0" y="4138676"/>
                  </a:lnTo>
                  <a:lnTo>
                    <a:pt x="96266" y="4234942"/>
                  </a:lnTo>
                  <a:lnTo>
                    <a:pt x="4138676" y="8277225"/>
                  </a:lnTo>
                  <a:lnTo>
                    <a:pt x="4138676" y="8013572"/>
                  </a:lnTo>
                  <a:lnTo>
                    <a:pt x="260985" y="4135882"/>
                  </a:lnTo>
                  <a:lnTo>
                    <a:pt x="4138676" y="258191"/>
                  </a:lnTo>
                  <a:lnTo>
                    <a:pt x="4138676" y="0"/>
                  </a:lnTo>
                  <a:close/>
                </a:path>
              </a:pathLst>
            </a:custGeom>
            <a:solidFill>
              <a:srgbClr val="FFFFFF"/>
            </a:solidFill>
          </p:spPr>
        </p:sp>
        <p:sp>
          <p:nvSpPr>
            <p:cNvPr id="5" name="Freeform 5"/>
            <p:cNvSpPr/>
            <p:nvPr/>
          </p:nvSpPr>
          <p:spPr>
            <a:xfrm>
              <a:off x="901700" y="12026900"/>
              <a:ext cx="7041388" cy="3520694"/>
            </a:xfrm>
            <a:custGeom>
              <a:avLst/>
              <a:gdLst/>
              <a:ahLst/>
              <a:cxnLst/>
              <a:rect l="l" t="t" r="r" b="b"/>
              <a:pathLst>
                <a:path w="7041388" h="3520694">
                  <a:moveTo>
                    <a:pt x="3520694" y="0"/>
                  </a:moveTo>
                  <a:lnTo>
                    <a:pt x="3520694" y="0"/>
                  </a:lnTo>
                  <a:lnTo>
                    <a:pt x="0" y="3520694"/>
                  </a:lnTo>
                  <a:lnTo>
                    <a:pt x="271907" y="3520694"/>
                  </a:lnTo>
                  <a:lnTo>
                    <a:pt x="3520694" y="271907"/>
                  </a:lnTo>
                  <a:lnTo>
                    <a:pt x="6769481" y="3520694"/>
                  </a:lnTo>
                  <a:lnTo>
                    <a:pt x="7041388" y="3520694"/>
                  </a:lnTo>
                  <a:lnTo>
                    <a:pt x="3520694" y="0"/>
                  </a:lnTo>
                  <a:close/>
                </a:path>
              </a:pathLst>
            </a:custGeom>
            <a:solidFill>
              <a:srgbClr val="2B4A9D"/>
            </a:solidFill>
          </p:spPr>
        </p:sp>
        <p:sp>
          <p:nvSpPr>
            <p:cNvPr id="6" name="Freeform 6"/>
            <p:cNvSpPr/>
            <p:nvPr/>
          </p:nvSpPr>
          <p:spPr>
            <a:xfrm>
              <a:off x="901700" y="5260594"/>
              <a:ext cx="7041261" cy="3520567"/>
            </a:xfrm>
            <a:custGeom>
              <a:avLst/>
              <a:gdLst/>
              <a:ahLst/>
              <a:cxnLst/>
              <a:rect l="l" t="t" r="r" b="b"/>
              <a:pathLst>
                <a:path w="7041261" h="3520567">
                  <a:moveTo>
                    <a:pt x="0" y="0"/>
                  </a:moveTo>
                  <a:lnTo>
                    <a:pt x="3520694" y="3520567"/>
                  </a:lnTo>
                  <a:lnTo>
                    <a:pt x="7041261" y="0"/>
                  </a:lnTo>
                  <a:lnTo>
                    <a:pt x="6763639" y="0"/>
                  </a:lnTo>
                  <a:lnTo>
                    <a:pt x="3520694" y="3242945"/>
                  </a:lnTo>
                  <a:lnTo>
                    <a:pt x="277622" y="0"/>
                  </a:lnTo>
                  <a:close/>
                </a:path>
              </a:pathLst>
            </a:custGeom>
            <a:solidFill>
              <a:srgbClr val="2B4A9D"/>
            </a:solidFill>
          </p:spPr>
        </p:sp>
      </p:grpSp>
      <p:sp>
        <p:nvSpPr>
          <p:cNvPr id="7" name="Freeform 7"/>
          <p:cNvSpPr/>
          <p:nvPr/>
        </p:nvSpPr>
        <p:spPr>
          <a:xfrm>
            <a:off x="13043554" y="856202"/>
            <a:ext cx="4334018" cy="5793981"/>
          </a:xfrm>
          <a:custGeom>
            <a:avLst/>
            <a:gdLst/>
            <a:ahLst/>
            <a:cxnLst/>
            <a:rect l="l" t="t" r="r" b="b"/>
            <a:pathLst>
              <a:path w="4334018" h="5793981">
                <a:moveTo>
                  <a:pt x="0" y="0"/>
                </a:moveTo>
                <a:lnTo>
                  <a:pt x="4334018" y="0"/>
                </a:lnTo>
                <a:lnTo>
                  <a:pt x="4334018" y="5793982"/>
                </a:lnTo>
                <a:lnTo>
                  <a:pt x="0" y="5793982"/>
                </a:lnTo>
                <a:lnTo>
                  <a:pt x="0" y="0"/>
                </a:lnTo>
                <a:close/>
              </a:path>
            </a:pathLst>
          </a:custGeom>
          <a:blipFill>
            <a:blip r:embed="rId2"/>
            <a:stretch>
              <a:fillRect l="-50291" r="-50414"/>
            </a:stretch>
          </a:blipFill>
        </p:spPr>
      </p:sp>
      <p:grpSp>
        <p:nvGrpSpPr>
          <p:cNvPr id="8" name="Group 8"/>
          <p:cNvGrpSpPr>
            <a:grpSpLocks noChangeAspect="1"/>
          </p:cNvGrpSpPr>
          <p:nvPr/>
        </p:nvGrpSpPr>
        <p:grpSpPr>
          <a:xfrm>
            <a:off x="13005340" y="817978"/>
            <a:ext cx="4407779" cy="5871953"/>
            <a:chOff x="0" y="0"/>
            <a:chExt cx="4407776" cy="5871947"/>
          </a:xfrm>
        </p:grpSpPr>
        <p:sp>
          <p:nvSpPr>
            <p:cNvPr id="9" name="Freeform 9"/>
            <p:cNvSpPr/>
            <p:nvPr/>
          </p:nvSpPr>
          <p:spPr>
            <a:xfrm>
              <a:off x="0" y="0"/>
              <a:ext cx="4407789" cy="5871972"/>
            </a:xfrm>
            <a:custGeom>
              <a:avLst/>
              <a:gdLst/>
              <a:ahLst/>
              <a:cxnLst/>
              <a:rect l="l" t="t" r="r" b="b"/>
              <a:pathLst>
                <a:path w="4407789" h="5871972">
                  <a:moveTo>
                    <a:pt x="4334002" y="76454"/>
                  </a:moveTo>
                  <a:lnTo>
                    <a:pt x="4334002" y="5795518"/>
                  </a:lnTo>
                  <a:lnTo>
                    <a:pt x="76454" y="5795518"/>
                  </a:lnTo>
                  <a:lnTo>
                    <a:pt x="76454" y="76454"/>
                  </a:lnTo>
                  <a:close/>
                  <a:moveTo>
                    <a:pt x="0" y="0"/>
                  </a:moveTo>
                  <a:lnTo>
                    <a:pt x="0" y="5871972"/>
                  </a:lnTo>
                  <a:lnTo>
                    <a:pt x="4407789" y="5871972"/>
                  </a:lnTo>
                  <a:lnTo>
                    <a:pt x="4407789" y="0"/>
                  </a:lnTo>
                  <a:close/>
                </a:path>
              </a:pathLst>
            </a:custGeom>
            <a:solidFill>
              <a:srgbClr val="5271FF"/>
            </a:solidFill>
          </p:spPr>
        </p:sp>
      </p:grpSp>
      <p:sp>
        <p:nvSpPr>
          <p:cNvPr id="10" name="Freeform 10"/>
          <p:cNvSpPr/>
          <p:nvPr/>
        </p:nvSpPr>
        <p:spPr>
          <a:xfrm>
            <a:off x="9777146" y="4182999"/>
            <a:ext cx="4334018" cy="5795515"/>
          </a:xfrm>
          <a:custGeom>
            <a:avLst/>
            <a:gdLst/>
            <a:ahLst/>
            <a:cxnLst/>
            <a:rect l="l" t="t" r="r" b="b"/>
            <a:pathLst>
              <a:path w="4334018" h="5795515">
                <a:moveTo>
                  <a:pt x="0" y="0"/>
                </a:moveTo>
                <a:lnTo>
                  <a:pt x="4334018" y="0"/>
                </a:lnTo>
                <a:lnTo>
                  <a:pt x="4334018" y="5795515"/>
                </a:lnTo>
                <a:lnTo>
                  <a:pt x="0" y="5795515"/>
                </a:lnTo>
                <a:lnTo>
                  <a:pt x="0" y="0"/>
                </a:lnTo>
                <a:close/>
              </a:path>
            </a:pathLst>
          </a:custGeom>
          <a:blipFill>
            <a:blip r:embed="rId3"/>
            <a:stretch>
              <a:fillRect t="-6086" r="-176" b="-6020"/>
            </a:stretch>
          </a:blipFill>
        </p:spPr>
      </p:sp>
      <p:grpSp>
        <p:nvGrpSpPr>
          <p:cNvPr id="11" name="Group 11"/>
          <p:cNvGrpSpPr>
            <a:grpSpLocks noChangeAspect="1"/>
          </p:cNvGrpSpPr>
          <p:nvPr/>
        </p:nvGrpSpPr>
        <p:grpSpPr>
          <a:xfrm>
            <a:off x="-76" y="-29"/>
            <a:ext cx="1633347" cy="1635966"/>
            <a:chOff x="0" y="0"/>
            <a:chExt cx="1633347" cy="1635963"/>
          </a:xfrm>
        </p:grpSpPr>
        <p:sp>
          <p:nvSpPr>
            <p:cNvPr id="12" name="Freeform 12"/>
            <p:cNvSpPr/>
            <p:nvPr/>
          </p:nvSpPr>
          <p:spPr>
            <a:xfrm>
              <a:off x="127" y="0"/>
              <a:ext cx="1633220" cy="1635887"/>
            </a:xfrm>
            <a:custGeom>
              <a:avLst/>
              <a:gdLst/>
              <a:ahLst/>
              <a:cxnLst/>
              <a:rect l="l" t="t" r="r" b="b"/>
              <a:pathLst>
                <a:path w="1633220" h="1635887">
                  <a:moveTo>
                    <a:pt x="0" y="0"/>
                  </a:moveTo>
                  <a:lnTo>
                    <a:pt x="0" y="1635887"/>
                  </a:lnTo>
                  <a:lnTo>
                    <a:pt x="1633220" y="0"/>
                  </a:lnTo>
                  <a:close/>
                </a:path>
              </a:pathLst>
            </a:custGeom>
            <a:solidFill>
              <a:srgbClr val="2B4A9D"/>
            </a:solidFill>
          </p:spPr>
        </p:sp>
      </p:grpSp>
      <p:grpSp>
        <p:nvGrpSpPr>
          <p:cNvPr id="13" name="Group 13"/>
          <p:cNvGrpSpPr>
            <a:grpSpLocks noChangeAspect="1"/>
          </p:cNvGrpSpPr>
          <p:nvPr/>
        </p:nvGrpSpPr>
        <p:grpSpPr>
          <a:xfrm>
            <a:off x="9738932" y="4144775"/>
            <a:ext cx="4407779" cy="5871953"/>
            <a:chOff x="0" y="0"/>
            <a:chExt cx="4407776" cy="5871947"/>
          </a:xfrm>
        </p:grpSpPr>
        <p:sp>
          <p:nvSpPr>
            <p:cNvPr id="14" name="Freeform 14"/>
            <p:cNvSpPr/>
            <p:nvPr/>
          </p:nvSpPr>
          <p:spPr>
            <a:xfrm>
              <a:off x="0" y="0"/>
              <a:ext cx="4407789" cy="5871972"/>
            </a:xfrm>
            <a:custGeom>
              <a:avLst/>
              <a:gdLst/>
              <a:ahLst/>
              <a:cxnLst/>
              <a:rect l="l" t="t" r="r" b="b"/>
              <a:pathLst>
                <a:path w="4407789" h="5871972">
                  <a:moveTo>
                    <a:pt x="4334002" y="76454"/>
                  </a:moveTo>
                  <a:lnTo>
                    <a:pt x="4334002" y="5795518"/>
                  </a:lnTo>
                  <a:lnTo>
                    <a:pt x="76454" y="5795518"/>
                  </a:lnTo>
                  <a:lnTo>
                    <a:pt x="76454" y="76454"/>
                  </a:lnTo>
                  <a:close/>
                  <a:moveTo>
                    <a:pt x="0" y="0"/>
                  </a:moveTo>
                  <a:lnTo>
                    <a:pt x="0" y="5871972"/>
                  </a:lnTo>
                  <a:lnTo>
                    <a:pt x="4407789" y="5871972"/>
                  </a:lnTo>
                  <a:lnTo>
                    <a:pt x="4407789" y="0"/>
                  </a:lnTo>
                  <a:close/>
                </a:path>
              </a:pathLst>
            </a:custGeom>
            <a:solidFill>
              <a:srgbClr val="5271FF"/>
            </a:solidFill>
          </p:spPr>
        </p:sp>
      </p:grpSp>
      <p:sp>
        <p:nvSpPr>
          <p:cNvPr id="15" name="TextBox 15"/>
          <p:cNvSpPr txBox="1"/>
          <p:nvPr/>
        </p:nvSpPr>
        <p:spPr>
          <a:xfrm>
            <a:off x="1028700" y="1721663"/>
            <a:ext cx="6945420" cy="1628775"/>
          </a:xfrm>
          <a:prstGeom prst="rect">
            <a:avLst/>
          </a:prstGeom>
        </p:spPr>
        <p:txBody>
          <a:bodyPr lIns="0" tIns="0" rIns="0" bIns="0" rtlCol="0" anchor="t">
            <a:spAutoFit/>
          </a:bodyPr>
          <a:lstStyle/>
          <a:p>
            <a:pPr algn="l">
              <a:lnSpc>
                <a:spcPts val="6300"/>
              </a:lnSpc>
            </a:pPr>
            <a:r>
              <a:rPr lang="en-US" sz="6000" spc="300">
                <a:solidFill>
                  <a:srgbClr val="2B4A9D"/>
                </a:solidFill>
                <a:latin typeface="Montserrat Ultra-Bold"/>
                <a:ea typeface="Montserrat Ultra-Bold"/>
                <a:cs typeface="Montserrat Ultra-Bold"/>
                <a:sym typeface="Montserrat Ultra-Bold"/>
              </a:rPr>
              <a:t>2. PHÂN TÍCH   VÀ THIẾT KẾ</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TotalTime>
  <Words>958</Words>
  <Application>Microsoft Office PowerPoint</Application>
  <PresentationFormat>Custom</PresentationFormat>
  <Paragraphs>102</Paragraphs>
  <Slides>21</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Canva Sans Bold</vt:lpstr>
      <vt:lpstr>Canva Sans</vt:lpstr>
      <vt:lpstr>Calibri</vt:lpstr>
      <vt:lpstr>Arial</vt:lpstr>
      <vt:lpstr>Montserrat Ultra-Bold</vt:lpstr>
      <vt:lpstr>Montserrat Bold</vt:lpstr>
      <vt:lpstr>Montserrat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NHÚNG</dc:title>
  <cp:lastModifiedBy>phihasky@gmail.com</cp:lastModifiedBy>
  <cp:revision>4</cp:revision>
  <dcterms:created xsi:type="dcterms:W3CDTF">2006-08-16T00:00:00Z</dcterms:created>
  <dcterms:modified xsi:type="dcterms:W3CDTF">2024-07-14T02:43:01Z</dcterms:modified>
  <dc:identifier>DAGBXn7LNqc</dc:identifier>
</cp:coreProperties>
</file>